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8288000" cy="10287000"/>
  <p:notesSz cx="6858000" cy="9144000"/>
  <p:embeddedFontLst>
    <p:embeddedFont>
      <p:font typeface="Arial Bold" panose="020B0704020202020204" pitchFamily="34" charset="0"/>
      <p:regular r:id="rId38"/>
      <p:bold r:id="rId39"/>
    </p:embeddedFont>
    <p:embeddedFont>
      <p:font typeface="Calibri (MS)" panose="020B0604020202020204" charset="0"/>
      <p:regular r:id="rId40"/>
    </p:embeddedFont>
    <p:embeddedFont>
      <p:font typeface="Calibri (MS) Bold" panose="020B0604020202020204" charset="0"/>
      <p:regular r:id="rId41"/>
    </p:embeddedFont>
    <p:embeddedFont>
      <p:font typeface="Calibri (MS) Italics" panose="020B0604020202020204" charset="0"/>
      <p:regular r:id="rId42"/>
    </p:embeddedFont>
    <p:embeddedFont>
      <p:font typeface="Canva Sans" panose="020B0604020202020204" charset="0"/>
      <p:regular r:id="rId43"/>
    </p:embeddedFont>
    <p:embeddedFont>
      <p:font typeface="Canva Sans Bold" panose="020B0604020202020204" charset="0"/>
      <p:regular r:id="rId44"/>
    </p:embeddedFont>
    <p:embeddedFont>
      <p:font typeface="Georgia Bold" panose="02040802050405020203" pitchFamily="18" charset="0"/>
      <p:regular r:id="rId45"/>
      <p:bold r:id="rId46"/>
    </p:embeddedFont>
    <p:embeddedFont>
      <p:font typeface="Georgia Italics" panose="020B0604020202020204" charset="0"/>
      <p:regular r:id="rId47"/>
    </p:embeddedFont>
    <p:embeddedFont>
      <p:font typeface="Open Sans Medium" panose="020B0604020202020204" charset="0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11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1.sv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8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739360" y="548640"/>
            <a:ext cx="22860" cy="502920"/>
            <a:chOff x="0" y="0"/>
            <a:chExt cx="30480" cy="6705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480" cy="670560"/>
            </a:xfrm>
            <a:custGeom>
              <a:avLst/>
              <a:gdLst/>
              <a:ahLst/>
              <a:cxnLst/>
              <a:rect l="l" t="t" r="r" b="b"/>
              <a:pathLst>
                <a:path w="30480" h="670560">
                  <a:moveTo>
                    <a:pt x="0" y="0"/>
                  </a:moveTo>
                  <a:lnTo>
                    <a:pt x="30480" y="0"/>
                  </a:lnTo>
                  <a:lnTo>
                    <a:pt x="30480" y="670560"/>
                  </a:lnTo>
                  <a:lnTo>
                    <a:pt x="0" y="67056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236440" y="548640"/>
            <a:ext cx="502920" cy="22860"/>
            <a:chOff x="0" y="0"/>
            <a:chExt cx="670560" cy="304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70560" cy="30480"/>
            </a:xfrm>
            <a:custGeom>
              <a:avLst/>
              <a:gdLst/>
              <a:ahLst/>
              <a:cxnLst/>
              <a:rect l="l" t="t" r="r" b="b"/>
              <a:pathLst>
                <a:path w="670560" h="30480">
                  <a:moveTo>
                    <a:pt x="0" y="0"/>
                  </a:moveTo>
                  <a:lnTo>
                    <a:pt x="670560" y="0"/>
                  </a:lnTo>
                  <a:lnTo>
                    <a:pt x="670560" y="30480"/>
                  </a:lnTo>
                  <a:lnTo>
                    <a:pt x="0" y="3048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48640" y="483870"/>
            <a:ext cx="109728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PAKISTAN'S PREMIUM OUTDOOR MEDIA NETWORK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 NETWORK PORTFOLIO  ·  2026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48640" y="2080260"/>
            <a:ext cx="10058400" cy="3771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800"/>
              </a:lnSpc>
            </a:pPr>
            <a:r>
              <a:rPr lang="en-US" sz="34000" b="1">
                <a:solidFill>
                  <a:srgbClr val="F5F1EA"/>
                </a:solidFill>
                <a:latin typeface="Arial Bold"/>
                <a:ea typeface="Arial Bold"/>
                <a:cs typeface="Arial Bold"/>
                <a:sym typeface="Arial Bold"/>
              </a:rPr>
              <a:t>TCF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85800" y="6829425"/>
            <a:ext cx="9144000" cy="706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 spc="6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 E D I A   G R O U P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698480" y="3108960"/>
            <a:ext cx="20117" cy="3291840"/>
            <a:chOff x="0" y="0"/>
            <a:chExt cx="26822" cy="43891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6797" cy="4389120"/>
            </a:xfrm>
            <a:custGeom>
              <a:avLst/>
              <a:gdLst/>
              <a:ahLst/>
              <a:cxnLst/>
              <a:rect l="l" t="t" r="r" b="b"/>
              <a:pathLst>
                <a:path w="26797" h="4389120">
                  <a:moveTo>
                    <a:pt x="0" y="0"/>
                  </a:moveTo>
                  <a:lnTo>
                    <a:pt x="26797" y="0"/>
                  </a:lnTo>
                  <a:lnTo>
                    <a:pt x="26797" y="4389120"/>
                  </a:lnTo>
                  <a:lnTo>
                    <a:pt x="0" y="438912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1064240" y="2988945"/>
            <a:ext cx="676656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TAGLINE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064240" y="3558540"/>
            <a:ext cx="6766560" cy="270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032"/>
              </a:lnSpc>
            </a:pPr>
            <a:r>
              <a:rPr lang="en-US" sz="8800" i="1">
                <a:solidFill>
                  <a:srgbClr val="F5F1EA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Define</a:t>
            </a:r>
          </a:p>
          <a:p>
            <a:pPr algn="l">
              <a:lnSpc>
                <a:spcPts val="10032"/>
              </a:lnSpc>
            </a:pPr>
            <a:r>
              <a:rPr lang="en-US" sz="8800" i="1">
                <a:solidFill>
                  <a:srgbClr val="F5F1EA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the View.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064240" y="6179820"/>
            <a:ext cx="6766560" cy="495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 streamers &amp; pylons. Owned end-to-end.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548640" y="9307830"/>
            <a:ext cx="109728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F5F1EA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48640" y="966406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MEDIA OWNER  ·  AGENCY  ·  POWERHOUSE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252960" y="9307830"/>
            <a:ext cx="54864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439"/>
              </a:lnSpc>
            </a:pPr>
            <a:r>
              <a:rPr lang="en-US" sz="1200" b="1" spc="2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tcfmediagroup.com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LAHORE  ·  ISLAMABAD  ·  KARACHI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WHO WE ARE  ·  01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243584"/>
            <a:ext cx="7680960" cy="3840480"/>
            <a:chOff x="0" y="0"/>
            <a:chExt cx="10241280" cy="51206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241280" cy="5120640"/>
            </a:xfrm>
            <a:custGeom>
              <a:avLst/>
              <a:gdLst/>
              <a:ahLst/>
              <a:cxnLst/>
              <a:rect l="l" t="t" r="r" b="b"/>
              <a:pathLst>
                <a:path w="10241280" h="5120640">
                  <a:moveTo>
                    <a:pt x="0" y="0"/>
                  </a:moveTo>
                  <a:lnTo>
                    <a:pt x="10241280" y="0"/>
                  </a:lnTo>
                  <a:lnTo>
                    <a:pt x="10241280" y="5120640"/>
                  </a:lnTo>
                  <a:lnTo>
                    <a:pt x="0" y="5120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0241280" cy="5149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Media Owner.</a:t>
              </a:r>
            </a:p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Agency.</a:t>
              </a:r>
            </a:p>
            <a:p>
              <a:pPr algn="l">
                <a:lnSpc>
                  <a:spcPts val="7680"/>
                </a:lnSpc>
              </a:pPr>
              <a:r>
                <a:rPr lang="en-US" sz="6400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Powerhouse.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2960" y="5303520"/>
            <a:ext cx="7680960" cy="3840480"/>
            <a:chOff x="0" y="0"/>
            <a:chExt cx="10241280" cy="51206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241280" cy="5120640"/>
            </a:xfrm>
            <a:custGeom>
              <a:avLst/>
              <a:gdLst/>
              <a:ahLst/>
              <a:cxnLst/>
              <a:rect l="l" t="t" r="r" b="b"/>
              <a:pathLst>
                <a:path w="10241280" h="5120640">
                  <a:moveTo>
                    <a:pt x="0" y="0"/>
                  </a:moveTo>
                  <a:lnTo>
                    <a:pt x="10241280" y="0"/>
                  </a:lnTo>
                  <a:lnTo>
                    <a:pt x="10241280" y="5120640"/>
                  </a:lnTo>
                  <a:lnTo>
                    <a:pt x="0" y="5120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1" r="-1415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0241280" cy="5168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640"/>
                </a:lnSpc>
              </a:pPr>
              <a:r>
                <a:rPr lang="en-US" sz="2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TCF Media Solutions is Pakistan's only company that combines media ownership with full-service 360° marketing. We own the assets, design the strategy and execute every campaign from idea to impact.</a:t>
              </a:r>
            </a:p>
            <a:p>
              <a:pPr algn="just">
                <a:lnSpc>
                  <a:spcPts val="2640"/>
                </a:lnSpc>
              </a:pPr>
              <a:endParaRPr lang="en-US" sz="22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  <a:p>
              <a:pPr algn="just">
                <a:lnSpc>
                  <a:spcPts val="2640"/>
                </a:lnSpc>
              </a:pPr>
              <a:r>
                <a:rPr lang="en-US" sz="2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With exclusive rights on M2 Motorway and Pakistan's largest billboard at 300 ft × 30 ft — we don't just advertise. We dominate.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20527" y="999487"/>
            <a:ext cx="3853177" cy="2573017"/>
            <a:chOff x="0" y="0"/>
            <a:chExt cx="5137569" cy="343068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594847" y="1218943"/>
            <a:ext cx="927097" cy="104137"/>
            <a:chOff x="0" y="0"/>
            <a:chExt cx="1236129" cy="1388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601200" y="1463040"/>
            <a:ext cx="3291840" cy="1188720"/>
            <a:chOff x="0" y="0"/>
            <a:chExt cx="4389120" cy="15849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26+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01200" y="2560320"/>
            <a:ext cx="3291840" cy="512064"/>
            <a:chOff x="0" y="0"/>
            <a:chExt cx="4389120" cy="6827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YEARS OF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601200" y="3017520"/>
            <a:ext cx="3291840" cy="402336"/>
            <a:chOff x="0" y="0"/>
            <a:chExt cx="4389120" cy="53644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Dominance in OOH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526767" y="999487"/>
            <a:ext cx="3853177" cy="2573017"/>
            <a:chOff x="0" y="0"/>
            <a:chExt cx="5137569" cy="343068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801087" y="1218943"/>
            <a:ext cx="927097" cy="104137"/>
            <a:chOff x="0" y="0"/>
            <a:chExt cx="1236129" cy="13884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807440" y="1463040"/>
            <a:ext cx="3291840" cy="1188720"/>
            <a:chOff x="0" y="0"/>
            <a:chExt cx="4389120" cy="158496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#1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3807440" y="2560320"/>
            <a:ext cx="3291840" cy="512064"/>
            <a:chOff x="0" y="0"/>
            <a:chExt cx="4389120" cy="6827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BILLBOARD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807440" y="3017520"/>
            <a:ext cx="3291840" cy="402336"/>
            <a:chOff x="0" y="0"/>
            <a:chExt cx="4389120" cy="53644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Network in Pakistan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320527" y="3925567"/>
            <a:ext cx="3853177" cy="2573017"/>
            <a:chOff x="0" y="0"/>
            <a:chExt cx="5137569" cy="343068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594847" y="4145023"/>
            <a:ext cx="927097" cy="104137"/>
            <a:chOff x="0" y="0"/>
            <a:chExt cx="1236129" cy="138849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9601200" y="4389120"/>
            <a:ext cx="3291840" cy="1188720"/>
            <a:chOff x="0" y="0"/>
            <a:chExt cx="4389120" cy="158496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360°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601200" y="5486400"/>
            <a:ext cx="3291840" cy="512064"/>
            <a:chOff x="0" y="0"/>
            <a:chExt cx="4389120" cy="682752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MARKETING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601200" y="5943600"/>
            <a:ext cx="3291840" cy="402336"/>
            <a:chOff x="0" y="0"/>
            <a:chExt cx="4389120" cy="5364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Full-Service Powerhouse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3526767" y="3925567"/>
            <a:ext cx="3853177" cy="2573017"/>
            <a:chOff x="0" y="0"/>
            <a:chExt cx="5137569" cy="3430689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5137531" cy="3430651"/>
            </a:xfrm>
            <a:custGeom>
              <a:avLst/>
              <a:gdLst/>
              <a:ahLst/>
              <a:cxnLst/>
              <a:rect l="l" t="t" r="r" b="b"/>
              <a:pathLst>
                <a:path w="5137531" h="3430651">
                  <a:moveTo>
                    <a:pt x="0" y="0"/>
                  </a:moveTo>
                  <a:lnTo>
                    <a:pt x="5137531" y="0"/>
                  </a:lnTo>
                  <a:lnTo>
                    <a:pt x="5137531" y="3430651"/>
                  </a:lnTo>
                  <a:lnTo>
                    <a:pt x="0" y="34306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3801087" y="4145023"/>
            <a:ext cx="927097" cy="104137"/>
            <a:chOff x="0" y="0"/>
            <a:chExt cx="1236129" cy="138849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236091" cy="138811"/>
            </a:xfrm>
            <a:custGeom>
              <a:avLst/>
              <a:gdLst/>
              <a:ahLst/>
              <a:cxnLst/>
              <a:rect l="l" t="t" r="r" b="b"/>
              <a:pathLst>
                <a:path w="1236091" h="138811">
                  <a:moveTo>
                    <a:pt x="0" y="0"/>
                  </a:moveTo>
                  <a:lnTo>
                    <a:pt x="1236091" y="0"/>
                  </a:lnTo>
                  <a:lnTo>
                    <a:pt x="123609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3807440" y="4389120"/>
            <a:ext cx="3291840" cy="1188720"/>
            <a:chOff x="0" y="0"/>
            <a:chExt cx="4389120" cy="158496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4389120" cy="1584960"/>
            </a:xfrm>
            <a:custGeom>
              <a:avLst/>
              <a:gdLst/>
              <a:ahLst/>
              <a:cxnLst/>
              <a:rect l="l" t="t" r="r" b="b"/>
              <a:pathLst>
                <a:path w="4389120" h="1584960">
                  <a:moveTo>
                    <a:pt x="0" y="0"/>
                  </a:moveTo>
                  <a:lnTo>
                    <a:pt x="4389120" y="0"/>
                  </a:lnTo>
                  <a:lnTo>
                    <a:pt x="438912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958" b="-395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4389120" cy="16135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300ft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3807440" y="5486400"/>
            <a:ext cx="3291840" cy="512064"/>
            <a:chOff x="0" y="0"/>
            <a:chExt cx="4389120" cy="68275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4389120" cy="682752"/>
            </a:xfrm>
            <a:custGeom>
              <a:avLst/>
              <a:gdLst/>
              <a:ahLst/>
              <a:cxnLst/>
              <a:rect l="l" t="t" r="r" b="b"/>
              <a:pathLst>
                <a:path w="4389120" h="682752">
                  <a:moveTo>
                    <a:pt x="0" y="0"/>
                  </a:moveTo>
                  <a:lnTo>
                    <a:pt x="4389120" y="0"/>
                  </a:lnTo>
                  <a:lnTo>
                    <a:pt x="4389120" y="682752"/>
                  </a:lnTo>
                  <a:lnTo>
                    <a:pt x="0" y="68275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5260" b="-7526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38100"/>
              <a:ext cx="4389120" cy="7208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LARGEST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3807440" y="5943600"/>
            <a:ext cx="3291840" cy="402336"/>
            <a:chOff x="0" y="0"/>
            <a:chExt cx="4389120" cy="536448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4389120" cy="536448"/>
            </a:xfrm>
            <a:custGeom>
              <a:avLst/>
              <a:gdLst/>
              <a:ahLst/>
              <a:cxnLst/>
              <a:rect l="l" t="t" r="r" b="b"/>
              <a:pathLst>
                <a:path w="4389120" h="536448">
                  <a:moveTo>
                    <a:pt x="0" y="0"/>
                  </a:moveTo>
                  <a:lnTo>
                    <a:pt x="4389120" y="0"/>
                  </a:lnTo>
                  <a:lnTo>
                    <a:pt x="438912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423" b="-10942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38100"/>
              <a:ext cx="4389120" cy="57454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Billboard in Pakistan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18007327" y="-6353"/>
            <a:ext cx="287017" cy="10299697"/>
            <a:chOff x="0" y="0"/>
            <a:chExt cx="382689" cy="13732929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382651" cy="13732890"/>
            </a:xfrm>
            <a:custGeom>
              <a:avLst/>
              <a:gdLst/>
              <a:ahLst/>
              <a:cxnLst/>
              <a:rect l="l" t="t" r="r" b="b"/>
              <a:pathLst>
                <a:path w="382651" h="13732890">
                  <a:moveTo>
                    <a:pt x="0" y="0"/>
                  </a:moveTo>
                  <a:lnTo>
                    <a:pt x="382651" y="0"/>
                  </a:lnTo>
                  <a:lnTo>
                    <a:pt x="382651" y="13732890"/>
                  </a:lnTo>
                  <a:lnTo>
                    <a:pt x="0" y="13732890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MEDIA OWNER  ·  AGENCY  ·  POWERHOUSE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 / 28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WHY TCF WINS  ·  02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243584"/>
            <a:ext cx="16459200" cy="1828800"/>
            <a:chOff x="0" y="0"/>
            <a:chExt cx="21945600" cy="2438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945600" cy="2438400"/>
            </a:xfrm>
            <a:custGeom>
              <a:avLst/>
              <a:gdLst/>
              <a:ahLst/>
              <a:cxnLst/>
              <a:rect l="l" t="t" r="r" b="b"/>
              <a:pathLst>
                <a:path w="21945600" h="2438400">
                  <a:moveTo>
                    <a:pt x="0" y="0"/>
                  </a:moveTo>
                  <a:lnTo>
                    <a:pt x="21945600" y="0"/>
                  </a:lnTo>
                  <a:lnTo>
                    <a:pt x="21945600" y="2438400"/>
                  </a:lnTo>
                  <a:lnTo>
                    <a:pt x="0" y="2438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25365" b="-12536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1945600" cy="24765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The Unfair Advantages</a:t>
              </a:r>
            </a:p>
            <a:p>
              <a:pPr algn="l">
                <a:lnSpc>
                  <a:spcPts val="6719"/>
                </a:lnSpc>
              </a:pPr>
              <a:r>
                <a:rPr lang="en-US" sz="5599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That Set Us Apart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6607" y="3504943"/>
            <a:ext cx="4950457" cy="2115817"/>
            <a:chOff x="0" y="0"/>
            <a:chExt cx="6600609" cy="28210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6607" y="3504943"/>
            <a:ext cx="122425" cy="2115817"/>
            <a:chOff x="0" y="0"/>
            <a:chExt cx="163233" cy="282108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97280" y="3749040"/>
            <a:ext cx="512064" cy="512064"/>
            <a:chOff x="0" y="0"/>
            <a:chExt cx="682752" cy="682752"/>
          </a:xfrm>
        </p:grpSpPr>
        <p:sp>
          <p:nvSpPr>
            <p:cNvPr id="15" name="Freeform 15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73936" y="3694176"/>
            <a:ext cx="914400" cy="548640"/>
            <a:chOff x="0" y="0"/>
            <a:chExt cx="1219200" cy="73152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01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97280" y="4315968"/>
            <a:ext cx="4480560" cy="457200"/>
            <a:chOff x="0" y="0"/>
            <a:chExt cx="5974080" cy="6096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MEDIA OWNER + AGENCY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97280" y="4718304"/>
            <a:ext cx="4480560" cy="768096"/>
            <a:chOff x="0" y="0"/>
            <a:chExt cx="5974080" cy="102412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Unmatched control &amp; agility. No middlemen — we own every asset we advertise on.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248143" y="3504943"/>
            <a:ext cx="4950457" cy="2115817"/>
            <a:chOff x="0" y="0"/>
            <a:chExt cx="6600609" cy="282108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6248143" y="3504943"/>
            <a:ext cx="122425" cy="2115817"/>
            <a:chOff x="0" y="0"/>
            <a:chExt cx="163233" cy="282108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528816" y="3749040"/>
            <a:ext cx="512064" cy="512064"/>
            <a:chOff x="0" y="0"/>
            <a:chExt cx="682752" cy="682752"/>
          </a:xfrm>
        </p:grpSpPr>
        <p:sp>
          <p:nvSpPr>
            <p:cNvPr id="30" name="Freeform 30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7205472" y="3694176"/>
            <a:ext cx="914400" cy="548640"/>
            <a:chOff x="0" y="0"/>
            <a:chExt cx="1219200" cy="73152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02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528816" y="4315968"/>
            <a:ext cx="4480560" cy="457200"/>
            <a:chOff x="0" y="0"/>
            <a:chExt cx="5974080" cy="6096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EXCLUSIVE RIGHTS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528816" y="4718304"/>
            <a:ext cx="4480560" cy="768096"/>
            <a:chOff x="0" y="0"/>
            <a:chExt cx="5974080" cy="102412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M2 Motorway. DHA Lahore and Prime locations — locked.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1391" y="3504943"/>
            <a:ext cx="4950457" cy="2115817"/>
            <a:chOff x="0" y="0"/>
            <a:chExt cx="6600609" cy="282108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661391" y="3504943"/>
            <a:ext cx="122425" cy="2115817"/>
            <a:chOff x="0" y="0"/>
            <a:chExt cx="163233" cy="2821089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942064" y="3749040"/>
            <a:ext cx="512064" cy="512064"/>
            <a:chOff x="0" y="0"/>
            <a:chExt cx="682752" cy="682752"/>
          </a:xfrm>
        </p:grpSpPr>
        <p:sp>
          <p:nvSpPr>
            <p:cNvPr id="45" name="Freeform 45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2618720" y="3694176"/>
            <a:ext cx="914400" cy="548640"/>
            <a:chOff x="0" y="0"/>
            <a:chExt cx="1219200" cy="73152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03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1942064" y="4315968"/>
            <a:ext cx="4480560" cy="457200"/>
            <a:chOff x="0" y="0"/>
            <a:chExt cx="5974080" cy="6096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MASSIVE INVENTORY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942064" y="4718304"/>
            <a:ext cx="4480560" cy="768096"/>
            <a:chOff x="0" y="0"/>
            <a:chExt cx="5974080" cy="102412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Pakistan's biggest billboard network including the 300×0 ft largest in the country.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816607" y="6120127"/>
            <a:ext cx="4950457" cy="2115817"/>
            <a:chOff x="0" y="0"/>
            <a:chExt cx="6600609" cy="2821089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816607" y="6120127"/>
            <a:ext cx="122425" cy="2115817"/>
            <a:chOff x="0" y="0"/>
            <a:chExt cx="163233" cy="2821089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1097280" y="6364224"/>
            <a:ext cx="512064" cy="512064"/>
            <a:chOff x="0" y="0"/>
            <a:chExt cx="682752" cy="682752"/>
          </a:xfrm>
        </p:grpSpPr>
        <p:sp>
          <p:nvSpPr>
            <p:cNvPr id="60" name="Freeform 60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1773936" y="6309360"/>
            <a:ext cx="914400" cy="548640"/>
            <a:chOff x="0" y="0"/>
            <a:chExt cx="1219200" cy="73152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04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097280" y="6931152"/>
            <a:ext cx="4480560" cy="457200"/>
            <a:chOff x="0" y="0"/>
            <a:chExt cx="5974080" cy="6096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OFFICIAL PARTNER</a:t>
              </a:r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1097280" y="7333488"/>
            <a:ext cx="4480560" cy="768096"/>
            <a:chOff x="0" y="0"/>
            <a:chExt cx="5974080" cy="1024128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Formally partnered with DHA and FWO — Pakistan's most prestigious authorities.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6248143" y="6120127"/>
            <a:ext cx="4950457" cy="2115817"/>
            <a:chOff x="0" y="0"/>
            <a:chExt cx="6600609" cy="2821089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6248143" y="6120127"/>
            <a:ext cx="122425" cy="2115817"/>
            <a:chOff x="0" y="0"/>
            <a:chExt cx="163233" cy="2821089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6528816" y="6364224"/>
            <a:ext cx="512064" cy="512064"/>
            <a:chOff x="0" y="0"/>
            <a:chExt cx="682752" cy="682752"/>
          </a:xfrm>
        </p:grpSpPr>
        <p:sp>
          <p:nvSpPr>
            <p:cNvPr id="75" name="Freeform 75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7205472" y="6309360"/>
            <a:ext cx="914400" cy="548640"/>
            <a:chOff x="0" y="0"/>
            <a:chExt cx="1219200" cy="731520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05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6528816" y="6931152"/>
            <a:ext cx="4480560" cy="457200"/>
            <a:chOff x="0" y="0"/>
            <a:chExt cx="5974080" cy="609600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REAL-TIME EXECUTION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6528816" y="7333488"/>
            <a:ext cx="4480560" cy="768096"/>
            <a:chOff x="0" y="0"/>
            <a:chExt cx="5974080" cy="1024128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Live campaign monitoring, in-house creative teams, rapid turnaround.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1661391" y="6120127"/>
            <a:ext cx="4950457" cy="2115817"/>
            <a:chOff x="0" y="0"/>
            <a:chExt cx="6600609" cy="2821089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6600571" cy="2821051"/>
            </a:xfrm>
            <a:custGeom>
              <a:avLst/>
              <a:gdLst/>
              <a:ahLst/>
              <a:cxnLst/>
              <a:rect l="l" t="t" r="r" b="b"/>
              <a:pathLst>
                <a:path w="6600571" h="2821051">
                  <a:moveTo>
                    <a:pt x="0" y="0"/>
                  </a:moveTo>
                  <a:lnTo>
                    <a:pt x="6600571" y="0"/>
                  </a:lnTo>
                  <a:lnTo>
                    <a:pt x="6600571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11661391" y="6120127"/>
            <a:ext cx="122425" cy="2115817"/>
            <a:chOff x="0" y="0"/>
            <a:chExt cx="163233" cy="2821089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163195" cy="2821051"/>
            </a:xfrm>
            <a:custGeom>
              <a:avLst/>
              <a:gdLst/>
              <a:ahLst/>
              <a:cxnLst/>
              <a:rect l="l" t="t" r="r" b="b"/>
              <a:pathLst>
                <a:path w="163195" h="2821051">
                  <a:moveTo>
                    <a:pt x="0" y="0"/>
                  </a:moveTo>
                  <a:lnTo>
                    <a:pt x="163195" y="0"/>
                  </a:lnTo>
                  <a:lnTo>
                    <a:pt x="163195" y="2821051"/>
                  </a:lnTo>
                  <a:lnTo>
                    <a:pt x="0" y="282105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11942064" y="6364224"/>
            <a:ext cx="512064" cy="512064"/>
            <a:chOff x="0" y="0"/>
            <a:chExt cx="682752" cy="682752"/>
          </a:xfrm>
        </p:grpSpPr>
        <p:sp>
          <p:nvSpPr>
            <p:cNvPr id="90" name="Freeform 90" descr="preencoded.png"/>
            <p:cNvSpPr/>
            <p:nvPr/>
          </p:nvSpPr>
          <p:spPr>
            <a:xfrm>
              <a:off x="0" y="0"/>
              <a:ext cx="682752" cy="682752"/>
            </a:xfrm>
            <a:custGeom>
              <a:avLst/>
              <a:gdLst/>
              <a:ahLst/>
              <a:cxnLst/>
              <a:rect l="l" t="t" r="r" b="b"/>
              <a:pathLst>
                <a:path w="682752" h="682752">
                  <a:moveTo>
                    <a:pt x="0" y="0"/>
                  </a:moveTo>
                  <a:lnTo>
                    <a:pt x="682752" y="0"/>
                  </a:lnTo>
                  <a:lnTo>
                    <a:pt x="682752" y="682752"/>
                  </a:lnTo>
                  <a:lnTo>
                    <a:pt x="0" y="68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12618720" y="6309360"/>
            <a:ext cx="914400" cy="548640"/>
            <a:chOff x="0" y="0"/>
            <a:chExt cx="1219200" cy="731520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1219200" cy="731520"/>
            </a:xfrm>
            <a:custGeom>
              <a:avLst/>
              <a:gdLst/>
              <a:ahLst/>
              <a:cxnLst/>
              <a:rect l="l" t="t" r="r" b="b"/>
              <a:pathLst>
                <a:path w="1219200" h="731520">
                  <a:moveTo>
                    <a:pt x="0" y="0"/>
                  </a:moveTo>
                  <a:lnTo>
                    <a:pt x="1219200" y="0"/>
                  </a:lnTo>
                  <a:lnTo>
                    <a:pt x="1219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6982" r="-269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9525"/>
              <a:ext cx="1219200" cy="7410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06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11942064" y="6931152"/>
            <a:ext cx="4480560" cy="457200"/>
            <a:chOff x="0" y="0"/>
            <a:chExt cx="5974080" cy="609600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5974080" cy="609600"/>
            </a:xfrm>
            <a:custGeom>
              <a:avLst/>
              <a:gdLst/>
              <a:ahLst/>
              <a:cxnLst/>
              <a:rect l="l" t="t" r="r" b="b"/>
              <a:pathLst>
                <a:path w="5974080" h="609600">
                  <a:moveTo>
                    <a:pt x="0" y="0"/>
                  </a:moveTo>
                  <a:lnTo>
                    <a:pt x="5974080" y="0"/>
                  </a:lnTo>
                  <a:lnTo>
                    <a:pt x="597408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0953" b="-14095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38100"/>
              <a:ext cx="597408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TRUSTED BY GIANTS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11942064" y="7333488"/>
            <a:ext cx="4480560" cy="768096"/>
            <a:chOff x="0" y="0"/>
            <a:chExt cx="5974080" cy="1024128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5974080" cy="1024128"/>
            </a:xfrm>
            <a:custGeom>
              <a:avLst/>
              <a:gdLst/>
              <a:ahLst/>
              <a:cxnLst/>
              <a:rect l="l" t="t" r="r" b="b"/>
              <a:pathLst>
                <a:path w="5974080" h="1024128">
                  <a:moveTo>
                    <a:pt x="0" y="0"/>
                  </a:moveTo>
                  <a:lnTo>
                    <a:pt x="5974080" y="0"/>
                  </a:lnTo>
                  <a:lnTo>
                    <a:pt x="5974080" y="1024128"/>
                  </a:lnTo>
                  <a:lnTo>
                    <a:pt x="0" y="102412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662" b="-6366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TextBox 99"/>
            <p:cNvSpPr txBox="1"/>
            <p:nvPr/>
          </p:nvSpPr>
          <p:spPr>
            <a:xfrm>
              <a:off x="0" y="-28575"/>
              <a:ext cx="5974080" cy="10527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KFC, Coca-Cola, Bahria Town, Gul Ahmed, Shaukat Khanum — and many more.</a:t>
              </a:r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105" name="Group 105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UNFAIR ADVANTAGES THAT SET US APART</a:t>
              </a:r>
            </a:p>
          </p:txBody>
        </p:sp>
      </p:grpSp>
      <p:grpSp>
        <p:nvGrpSpPr>
          <p:cNvPr id="108" name="Group 108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3 / 28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OUR NETWORK  ·  03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188720"/>
            <a:ext cx="8229600" cy="2377440"/>
            <a:chOff x="0" y="0"/>
            <a:chExt cx="10972800" cy="31699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72800" cy="3169920"/>
            </a:xfrm>
            <a:custGeom>
              <a:avLst/>
              <a:gdLst/>
              <a:ahLst/>
              <a:cxnLst/>
              <a:rect l="l" t="t" r="r" b="b"/>
              <a:pathLst>
                <a:path w="10972800" h="3169920">
                  <a:moveTo>
                    <a:pt x="0" y="0"/>
                  </a:moveTo>
                  <a:lnTo>
                    <a:pt x="10972800" y="0"/>
                  </a:lnTo>
                  <a:lnTo>
                    <a:pt x="10972800" y="3169920"/>
                  </a:lnTo>
                  <a:lnTo>
                    <a:pt x="0" y="31699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7448" b="-1744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0972800" cy="3198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Pakistan's motorways,</a:t>
              </a:r>
            </a:p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owned end-to-end.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2960" y="3803904"/>
            <a:ext cx="8229600" cy="2926080"/>
            <a:chOff x="0" y="0"/>
            <a:chExt cx="10972800" cy="39014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72800" cy="3901440"/>
            </a:xfrm>
            <a:custGeom>
              <a:avLst/>
              <a:gdLst/>
              <a:ahLst/>
              <a:cxnLst/>
              <a:rect l="l" t="t" r="r" b="b"/>
              <a:pathLst>
                <a:path w="10972800" h="3901440">
                  <a:moveTo>
                    <a:pt x="0" y="0"/>
                  </a:moveTo>
                  <a:lnTo>
                    <a:pt x="10972800" y="0"/>
                  </a:lnTo>
                  <a:lnTo>
                    <a:pt x="10972800" y="3901440"/>
                  </a:lnTo>
                  <a:lnTo>
                    <a:pt x="0" y="3901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01" b="-480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10972800" cy="39490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640"/>
                </a:lnSpc>
              </a:pPr>
              <a:r>
                <a:rPr lang="en-US" sz="22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TCF Media Group operates Pakistan's most extensive motorway OOH network. Our inventory spans the full Lahore–Islamabad M2 corridor, the LHR–Sialkot M12, and the Swat Motorway into KPK — built in partnership with FWO, the National Highway Authority, and direct rights-holders.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503407" y="999487"/>
            <a:ext cx="3853177" cy="2755897"/>
            <a:chOff x="0" y="0"/>
            <a:chExt cx="5137569" cy="36745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137531" cy="3674491"/>
            </a:xfrm>
            <a:custGeom>
              <a:avLst/>
              <a:gdLst/>
              <a:ahLst/>
              <a:cxnLst/>
              <a:rect l="l" t="t" r="r" b="b"/>
              <a:pathLst>
                <a:path w="5137531" h="3674491">
                  <a:moveTo>
                    <a:pt x="0" y="0"/>
                  </a:moveTo>
                  <a:lnTo>
                    <a:pt x="5137531" y="0"/>
                  </a:lnTo>
                  <a:lnTo>
                    <a:pt x="5137531" y="3674491"/>
                  </a:lnTo>
                  <a:lnTo>
                    <a:pt x="0" y="367449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77727" y="1218943"/>
            <a:ext cx="744217" cy="104137"/>
            <a:chOff x="0" y="0"/>
            <a:chExt cx="992289" cy="1388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92251" cy="138811"/>
            </a:xfrm>
            <a:custGeom>
              <a:avLst/>
              <a:gdLst/>
              <a:ahLst/>
              <a:cxnLst/>
              <a:rect l="l" t="t" r="r" b="b"/>
              <a:pathLst>
                <a:path w="992251" h="138811">
                  <a:moveTo>
                    <a:pt x="0" y="0"/>
                  </a:moveTo>
                  <a:lnTo>
                    <a:pt x="992251" y="0"/>
                  </a:lnTo>
                  <a:lnTo>
                    <a:pt x="99225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84080" y="1463040"/>
            <a:ext cx="3291840" cy="1005840"/>
            <a:chOff x="0" y="0"/>
            <a:chExt cx="4389120" cy="134112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389120" cy="1341120"/>
            </a:xfrm>
            <a:custGeom>
              <a:avLst/>
              <a:gdLst/>
              <a:ahLst/>
              <a:cxnLst/>
              <a:rect l="l" t="t" r="r" b="b"/>
              <a:pathLst>
                <a:path w="4389120" h="1341120">
                  <a:moveTo>
                    <a:pt x="0" y="0"/>
                  </a:moveTo>
                  <a:lnTo>
                    <a:pt x="4389120" y="0"/>
                  </a:lnTo>
                  <a:lnTo>
                    <a:pt x="438912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769" b="-1376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9050"/>
              <a:ext cx="4389120" cy="13601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4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84080" y="2432304"/>
            <a:ext cx="3291840" cy="457200"/>
            <a:chOff x="0" y="0"/>
            <a:chExt cx="4389120" cy="6096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389120" cy="609600"/>
            </a:xfrm>
            <a:custGeom>
              <a:avLst/>
              <a:gdLst/>
              <a:ahLst/>
              <a:cxnLst/>
              <a:rect l="l" t="t" r="r" b="b"/>
              <a:pathLst>
                <a:path w="4389120" h="609600">
                  <a:moveTo>
                    <a:pt x="0" y="0"/>
                  </a:moveTo>
                  <a:lnTo>
                    <a:pt x="4389120" y="0"/>
                  </a:lnTo>
                  <a:lnTo>
                    <a:pt x="438912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38912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FULL M2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84080" y="2871216"/>
            <a:ext cx="3291840" cy="731520"/>
            <a:chOff x="0" y="0"/>
            <a:chExt cx="4389120" cy="97536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389120" cy="975360"/>
            </a:xfrm>
            <a:custGeom>
              <a:avLst/>
              <a:gdLst/>
              <a:ahLst/>
              <a:cxnLst/>
              <a:rect l="l" t="t" r="r" b="b"/>
              <a:pathLst>
                <a:path w="4389120" h="975360">
                  <a:moveTo>
                    <a:pt x="0" y="0"/>
                  </a:moveTo>
                  <a:lnTo>
                    <a:pt x="4389120" y="0"/>
                  </a:lnTo>
                  <a:lnTo>
                    <a:pt x="438912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682" b="-376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4389120" cy="10039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Lahore → Islamabad</a:t>
              </a:r>
            </a:p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Every Toll Plaza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755367" y="999487"/>
            <a:ext cx="3853177" cy="2755897"/>
            <a:chOff x="0" y="0"/>
            <a:chExt cx="5137569" cy="367452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137531" cy="3674491"/>
            </a:xfrm>
            <a:custGeom>
              <a:avLst/>
              <a:gdLst/>
              <a:ahLst/>
              <a:cxnLst/>
              <a:rect l="l" t="t" r="r" b="b"/>
              <a:pathLst>
                <a:path w="5137531" h="3674491">
                  <a:moveTo>
                    <a:pt x="0" y="0"/>
                  </a:moveTo>
                  <a:lnTo>
                    <a:pt x="5137531" y="0"/>
                  </a:lnTo>
                  <a:lnTo>
                    <a:pt x="5137531" y="3674491"/>
                  </a:lnTo>
                  <a:lnTo>
                    <a:pt x="0" y="367449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029687" y="1218943"/>
            <a:ext cx="744217" cy="104137"/>
            <a:chOff x="0" y="0"/>
            <a:chExt cx="992289" cy="13884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92251" cy="138811"/>
            </a:xfrm>
            <a:custGeom>
              <a:avLst/>
              <a:gdLst/>
              <a:ahLst/>
              <a:cxnLst/>
              <a:rect l="l" t="t" r="r" b="b"/>
              <a:pathLst>
                <a:path w="992251" h="138811">
                  <a:moveTo>
                    <a:pt x="0" y="0"/>
                  </a:moveTo>
                  <a:lnTo>
                    <a:pt x="992251" y="0"/>
                  </a:lnTo>
                  <a:lnTo>
                    <a:pt x="992251" y="138811"/>
                  </a:lnTo>
                  <a:lnTo>
                    <a:pt x="0" y="13881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036040" y="1463040"/>
            <a:ext cx="3291840" cy="1005840"/>
            <a:chOff x="0" y="0"/>
            <a:chExt cx="4389120" cy="134112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389120" cy="1341120"/>
            </a:xfrm>
            <a:custGeom>
              <a:avLst/>
              <a:gdLst/>
              <a:ahLst/>
              <a:cxnLst/>
              <a:rect l="l" t="t" r="r" b="b"/>
              <a:pathLst>
                <a:path w="4389120" h="1341120">
                  <a:moveTo>
                    <a:pt x="0" y="0"/>
                  </a:moveTo>
                  <a:lnTo>
                    <a:pt x="4389120" y="0"/>
                  </a:lnTo>
                  <a:lnTo>
                    <a:pt x="4389120" y="1341120"/>
                  </a:lnTo>
                  <a:lnTo>
                    <a:pt x="0" y="13411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3769" b="-1376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19050"/>
              <a:ext cx="4389120" cy="13601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800"/>
                </a:lnSpc>
              </a:pPr>
              <a:r>
                <a:rPr lang="en-US" sz="4000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FWO / NHA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4036040" y="2432304"/>
            <a:ext cx="3291840" cy="457200"/>
            <a:chOff x="0" y="0"/>
            <a:chExt cx="4389120" cy="6096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389120" cy="609600"/>
            </a:xfrm>
            <a:custGeom>
              <a:avLst/>
              <a:gdLst/>
              <a:ahLst/>
              <a:cxnLst/>
              <a:rect l="l" t="t" r="r" b="b"/>
              <a:pathLst>
                <a:path w="4389120" h="609600">
                  <a:moveTo>
                    <a:pt x="0" y="0"/>
                  </a:moveTo>
                  <a:lnTo>
                    <a:pt x="4389120" y="0"/>
                  </a:lnTo>
                  <a:lnTo>
                    <a:pt x="4389120" y="609600"/>
                  </a:lnTo>
                  <a:lnTo>
                    <a:pt x="0" y="6096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4389120" cy="647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039"/>
                </a:lnSpc>
              </a:pPr>
              <a:r>
                <a:rPr lang="en-US" sz="17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AUTHORITY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036040" y="2871216"/>
            <a:ext cx="3291840" cy="731520"/>
            <a:chOff x="0" y="0"/>
            <a:chExt cx="4389120" cy="97536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389120" cy="975360"/>
            </a:xfrm>
            <a:custGeom>
              <a:avLst/>
              <a:gdLst/>
              <a:ahLst/>
              <a:cxnLst/>
              <a:rect l="l" t="t" r="r" b="b"/>
              <a:pathLst>
                <a:path w="4389120" h="975360">
                  <a:moveTo>
                    <a:pt x="0" y="0"/>
                  </a:moveTo>
                  <a:lnTo>
                    <a:pt x="4389120" y="0"/>
                  </a:lnTo>
                  <a:lnTo>
                    <a:pt x="4389120" y="975360"/>
                  </a:lnTo>
                  <a:lnTo>
                    <a:pt x="0" y="975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7682" b="-3768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4389120" cy="10039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Contract Partner</a:t>
              </a:r>
            </a:p>
            <a:p>
              <a:pPr algn="l">
                <a:lnSpc>
                  <a:spcPts val="1920"/>
                </a:lnSpc>
              </a:pPr>
              <a:r>
                <a:rPr lang="en-US" sz="16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Official Rights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8007327" y="-6353"/>
            <a:ext cx="287017" cy="10299697"/>
            <a:chOff x="0" y="0"/>
            <a:chExt cx="382689" cy="1373292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82651" cy="13732890"/>
            </a:xfrm>
            <a:custGeom>
              <a:avLst/>
              <a:gdLst/>
              <a:ahLst/>
              <a:cxnLst/>
              <a:rect l="l" t="t" r="r" b="b"/>
              <a:pathLst>
                <a:path w="382651" h="13732890">
                  <a:moveTo>
                    <a:pt x="0" y="0"/>
                  </a:moveTo>
                  <a:lnTo>
                    <a:pt x="382651" y="0"/>
                  </a:lnTo>
                  <a:lnTo>
                    <a:pt x="382651" y="13732890"/>
                  </a:lnTo>
                  <a:lnTo>
                    <a:pt x="0" y="13732890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3B3838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M2  ·  M12  ·  SWAT MOTORWAY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4 / 71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2960" y="512064"/>
            <a:ext cx="16459200" cy="402336"/>
            <a:chOff x="0" y="0"/>
            <a:chExt cx="21945600" cy="5364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45600" cy="536448"/>
            </a:xfrm>
            <a:custGeom>
              <a:avLst/>
              <a:gdLst/>
              <a:ahLst/>
              <a:cxnLst/>
              <a:rect l="l" t="t" r="r" b="b"/>
              <a:pathLst>
                <a:path w="21945600" h="536448">
                  <a:moveTo>
                    <a:pt x="0" y="0"/>
                  </a:moveTo>
                  <a:lnTo>
                    <a:pt x="21945600" y="0"/>
                  </a:lnTo>
                  <a:lnTo>
                    <a:pt x="21945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47115" b="-74711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1945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20"/>
                </a:lnSpc>
              </a:pPr>
              <a:r>
                <a:rPr lang="en-US" sz="1600" b="1" spc="400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WHY MOTORWAY  ·  04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6607" y="999487"/>
            <a:ext cx="2755897" cy="85849"/>
            <a:chOff x="0" y="0"/>
            <a:chExt cx="3674529" cy="11446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674491" cy="114427"/>
            </a:xfrm>
            <a:custGeom>
              <a:avLst/>
              <a:gdLst/>
              <a:ahLst/>
              <a:cxnLst/>
              <a:rect l="l" t="t" r="r" b="b"/>
              <a:pathLst>
                <a:path w="3674491" h="114427">
                  <a:moveTo>
                    <a:pt x="0" y="0"/>
                  </a:moveTo>
                  <a:lnTo>
                    <a:pt x="3674491" y="0"/>
                  </a:lnTo>
                  <a:lnTo>
                    <a:pt x="3674491" y="114427"/>
                  </a:lnTo>
                  <a:lnTo>
                    <a:pt x="0" y="114427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22960" y="1243584"/>
            <a:ext cx="16459200" cy="2194560"/>
            <a:chOff x="0" y="0"/>
            <a:chExt cx="21945600" cy="29260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945600" cy="2926080"/>
            </a:xfrm>
            <a:custGeom>
              <a:avLst/>
              <a:gdLst/>
              <a:ahLst/>
              <a:cxnLst/>
              <a:rect l="l" t="t" r="r" b="b"/>
              <a:pathLst>
                <a:path w="21945600" h="2926080">
                  <a:moveTo>
                    <a:pt x="0" y="0"/>
                  </a:moveTo>
                  <a:lnTo>
                    <a:pt x="21945600" y="0"/>
                  </a:lnTo>
                  <a:lnTo>
                    <a:pt x="21945600" y="2926080"/>
                  </a:lnTo>
                  <a:lnTo>
                    <a:pt x="0" y="2926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21945600" cy="295465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 captive audience,</a:t>
              </a:r>
            </a:p>
            <a:p>
              <a:pPr algn="l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for four hours straight.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22960" y="3621024"/>
            <a:ext cx="16642080" cy="1554480"/>
            <a:chOff x="0" y="0"/>
            <a:chExt cx="22189440" cy="20726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89439" cy="2072640"/>
            </a:xfrm>
            <a:custGeom>
              <a:avLst/>
              <a:gdLst/>
              <a:ahLst/>
              <a:cxnLst/>
              <a:rect l="l" t="t" r="r" b="b"/>
              <a:pathLst>
                <a:path w="22189439" h="2072640">
                  <a:moveTo>
                    <a:pt x="0" y="0"/>
                  </a:moveTo>
                  <a:lnTo>
                    <a:pt x="22189439" y="0"/>
                  </a:lnTo>
                  <a:lnTo>
                    <a:pt x="22189439" y="2072640"/>
                  </a:lnTo>
                  <a:lnTo>
                    <a:pt x="0" y="2072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8604" b="-1586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89440" cy="21202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760"/>
                </a:lnSpc>
              </a:pPr>
              <a:r>
                <a:rPr lang="en-US" sz="2300">
                  <a:solidFill>
                    <a:srgbClr val="FFFFF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The Lahore–Islamabad M2 is Pakistan's single busiest long-haul corridor. Between 80,000 and 100,000 vehicles travel it every day — and each passenger spends roughly four uninterrupted hours on the road. For a brand, that's the kind of dwell time no urban billboard, radio spot, or streaming ad can match.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16607" y="5388607"/>
            <a:ext cx="16654777" cy="122425"/>
            <a:chOff x="0" y="0"/>
            <a:chExt cx="22206369" cy="1632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206331" cy="163195"/>
            </a:xfrm>
            <a:custGeom>
              <a:avLst/>
              <a:gdLst/>
              <a:ahLst/>
              <a:cxnLst/>
              <a:rect l="l" t="t" r="r" b="b"/>
              <a:pathLst>
                <a:path w="22206331" h="163195">
                  <a:moveTo>
                    <a:pt x="0" y="0"/>
                  </a:moveTo>
                  <a:lnTo>
                    <a:pt x="22206331" y="0"/>
                  </a:lnTo>
                  <a:lnTo>
                    <a:pt x="22206331" y="163195"/>
                  </a:lnTo>
                  <a:lnTo>
                    <a:pt x="0" y="163195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6607" y="5662927"/>
            <a:ext cx="5224777" cy="3578857"/>
            <a:chOff x="0" y="0"/>
            <a:chExt cx="6966369" cy="47718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66331" cy="4771771"/>
            </a:xfrm>
            <a:custGeom>
              <a:avLst/>
              <a:gdLst/>
              <a:ahLst/>
              <a:cxnLst/>
              <a:rect l="l" t="t" r="r" b="b"/>
              <a:pathLst>
                <a:path w="6966331" h="4771771">
                  <a:moveTo>
                    <a:pt x="0" y="0"/>
                  </a:moveTo>
                  <a:lnTo>
                    <a:pt x="6966331" y="0"/>
                  </a:lnTo>
                  <a:lnTo>
                    <a:pt x="6966331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16607" y="5662927"/>
            <a:ext cx="140713" cy="3578857"/>
            <a:chOff x="0" y="0"/>
            <a:chExt cx="187617" cy="477180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7579" cy="4771771"/>
            </a:xfrm>
            <a:custGeom>
              <a:avLst/>
              <a:gdLst/>
              <a:ahLst/>
              <a:cxnLst/>
              <a:rect l="l" t="t" r="r" b="b"/>
              <a:pathLst>
                <a:path w="187579" h="4771771">
                  <a:moveTo>
                    <a:pt x="0" y="0"/>
                  </a:moveTo>
                  <a:lnTo>
                    <a:pt x="187579" y="0"/>
                  </a:lnTo>
                  <a:lnTo>
                    <a:pt x="187579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88720" y="5852160"/>
            <a:ext cx="4754880" cy="1499616"/>
            <a:chOff x="0" y="0"/>
            <a:chExt cx="6339840" cy="199948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39840" cy="1999488"/>
            </a:xfrm>
            <a:custGeom>
              <a:avLst/>
              <a:gdLst/>
              <a:ahLst/>
              <a:cxnLst/>
              <a:rect l="l" t="t" r="r" b="b"/>
              <a:pathLst>
                <a:path w="6339840" h="1999488">
                  <a:moveTo>
                    <a:pt x="0" y="0"/>
                  </a:moveTo>
                  <a:lnTo>
                    <a:pt x="6339840" y="0"/>
                  </a:lnTo>
                  <a:lnTo>
                    <a:pt x="6339840" y="1999488"/>
                  </a:lnTo>
                  <a:lnTo>
                    <a:pt x="0" y="1999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81" b="-117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6339840" cy="2037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80K–100K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88720" y="7315200"/>
            <a:ext cx="4754880" cy="548640"/>
            <a:chOff x="0" y="0"/>
            <a:chExt cx="6339840" cy="73152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6339840" cy="731520"/>
            </a:xfrm>
            <a:custGeom>
              <a:avLst/>
              <a:gdLst/>
              <a:ahLst/>
              <a:cxnLst/>
              <a:rect l="l" t="t" r="r" b="b"/>
              <a:pathLst>
                <a:path w="6339840" h="731520">
                  <a:moveTo>
                    <a:pt x="0" y="0"/>
                  </a:moveTo>
                  <a:lnTo>
                    <a:pt x="6339840" y="0"/>
                  </a:lnTo>
                  <a:lnTo>
                    <a:pt x="6339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8870" b="-1188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6339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VEHICLES DAILY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88720" y="7827264"/>
            <a:ext cx="4754880" cy="1188720"/>
            <a:chOff x="0" y="0"/>
            <a:chExt cx="6339840" cy="158496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39840" cy="1584960"/>
            </a:xfrm>
            <a:custGeom>
              <a:avLst/>
              <a:gdLst/>
              <a:ahLst/>
              <a:cxnLst/>
              <a:rect l="l" t="t" r="r" b="b"/>
              <a:pathLst>
                <a:path w="6339840" h="1584960">
                  <a:moveTo>
                    <a:pt x="0" y="0"/>
                  </a:moveTo>
                  <a:lnTo>
                    <a:pt x="6339840" y="0"/>
                  </a:lnTo>
                  <a:lnTo>
                    <a:pt x="633984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6339840" cy="16230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on the M2 corridor alone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485887" y="5662927"/>
            <a:ext cx="5224777" cy="3578857"/>
            <a:chOff x="0" y="0"/>
            <a:chExt cx="6966369" cy="477180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966331" cy="4771771"/>
            </a:xfrm>
            <a:custGeom>
              <a:avLst/>
              <a:gdLst/>
              <a:ahLst/>
              <a:cxnLst/>
              <a:rect l="l" t="t" r="r" b="b"/>
              <a:pathLst>
                <a:path w="6966331" h="4771771">
                  <a:moveTo>
                    <a:pt x="0" y="0"/>
                  </a:moveTo>
                  <a:lnTo>
                    <a:pt x="6966331" y="0"/>
                  </a:lnTo>
                  <a:lnTo>
                    <a:pt x="6966331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485887" y="5662927"/>
            <a:ext cx="140713" cy="3578857"/>
            <a:chOff x="0" y="0"/>
            <a:chExt cx="187617" cy="4771809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7579" cy="4771771"/>
            </a:xfrm>
            <a:custGeom>
              <a:avLst/>
              <a:gdLst/>
              <a:ahLst/>
              <a:cxnLst/>
              <a:rect l="l" t="t" r="r" b="b"/>
              <a:pathLst>
                <a:path w="187579" h="4771771">
                  <a:moveTo>
                    <a:pt x="0" y="0"/>
                  </a:moveTo>
                  <a:lnTo>
                    <a:pt x="187579" y="0"/>
                  </a:lnTo>
                  <a:lnTo>
                    <a:pt x="187579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6858000" y="5852160"/>
            <a:ext cx="4754880" cy="1499616"/>
            <a:chOff x="0" y="0"/>
            <a:chExt cx="6339840" cy="1999488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339840" cy="1999488"/>
            </a:xfrm>
            <a:custGeom>
              <a:avLst/>
              <a:gdLst/>
              <a:ahLst/>
              <a:cxnLst/>
              <a:rect l="l" t="t" r="r" b="b"/>
              <a:pathLst>
                <a:path w="6339840" h="1999488">
                  <a:moveTo>
                    <a:pt x="0" y="0"/>
                  </a:moveTo>
                  <a:lnTo>
                    <a:pt x="6339840" y="0"/>
                  </a:lnTo>
                  <a:lnTo>
                    <a:pt x="6339840" y="1999488"/>
                  </a:lnTo>
                  <a:lnTo>
                    <a:pt x="0" y="1999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81" b="-117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6339840" cy="2037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~4 HRS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858000" y="7315200"/>
            <a:ext cx="4754880" cy="548640"/>
            <a:chOff x="0" y="0"/>
            <a:chExt cx="6339840" cy="73152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339840" cy="731520"/>
            </a:xfrm>
            <a:custGeom>
              <a:avLst/>
              <a:gdLst/>
              <a:ahLst/>
              <a:cxnLst/>
              <a:rect l="l" t="t" r="r" b="b"/>
              <a:pathLst>
                <a:path w="6339840" h="731520">
                  <a:moveTo>
                    <a:pt x="0" y="0"/>
                  </a:moveTo>
                  <a:lnTo>
                    <a:pt x="6339840" y="0"/>
                  </a:lnTo>
                  <a:lnTo>
                    <a:pt x="6339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8870" b="-1188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6339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EXPOSURE PER TRIP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858000" y="7827264"/>
            <a:ext cx="4754880" cy="1188720"/>
            <a:chOff x="0" y="0"/>
            <a:chExt cx="6339840" cy="158496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339840" cy="1584960"/>
            </a:xfrm>
            <a:custGeom>
              <a:avLst/>
              <a:gdLst/>
              <a:ahLst/>
              <a:cxnLst/>
              <a:rect l="l" t="t" r="r" b="b"/>
              <a:pathLst>
                <a:path w="6339840" h="1584960">
                  <a:moveTo>
                    <a:pt x="0" y="0"/>
                  </a:moveTo>
                  <a:lnTo>
                    <a:pt x="6339840" y="0"/>
                  </a:lnTo>
                  <a:lnTo>
                    <a:pt x="633984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6339840" cy="16230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uninterrupted, captive audience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2155167" y="5662927"/>
            <a:ext cx="5224777" cy="3578857"/>
            <a:chOff x="0" y="0"/>
            <a:chExt cx="6966369" cy="4771809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966331" cy="4771771"/>
            </a:xfrm>
            <a:custGeom>
              <a:avLst/>
              <a:gdLst/>
              <a:ahLst/>
              <a:cxnLst/>
              <a:rect l="l" t="t" r="r" b="b"/>
              <a:pathLst>
                <a:path w="6966331" h="4771771">
                  <a:moveTo>
                    <a:pt x="0" y="0"/>
                  </a:moveTo>
                  <a:lnTo>
                    <a:pt x="6966331" y="0"/>
                  </a:lnTo>
                  <a:lnTo>
                    <a:pt x="6966331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2155167" y="5662927"/>
            <a:ext cx="140713" cy="3578857"/>
            <a:chOff x="0" y="0"/>
            <a:chExt cx="187617" cy="4771809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87579" cy="4771771"/>
            </a:xfrm>
            <a:custGeom>
              <a:avLst/>
              <a:gdLst/>
              <a:ahLst/>
              <a:cxnLst/>
              <a:rect l="l" t="t" r="r" b="b"/>
              <a:pathLst>
                <a:path w="187579" h="4771771">
                  <a:moveTo>
                    <a:pt x="0" y="0"/>
                  </a:moveTo>
                  <a:lnTo>
                    <a:pt x="187579" y="0"/>
                  </a:lnTo>
                  <a:lnTo>
                    <a:pt x="187579" y="4771771"/>
                  </a:lnTo>
                  <a:lnTo>
                    <a:pt x="0" y="4771771"/>
                  </a:lnTo>
                  <a:close/>
                </a:path>
              </a:pathLst>
            </a:custGeom>
            <a:solidFill>
              <a:srgbClr val="C8860A"/>
            </a:solidFill>
            <a:ln w="12700" cap="sq">
              <a:solidFill>
                <a:srgbClr val="C8860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527280" y="5852160"/>
            <a:ext cx="4754880" cy="1499616"/>
            <a:chOff x="0" y="0"/>
            <a:chExt cx="6339840" cy="199948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339840" cy="1999488"/>
            </a:xfrm>
            <a:custGeom>
              <a:avLst/>
              <a:gdLst/>
              <a:ahLst/>
              <a:cxnLst/>
              <a:rect l="l" t="t" r="r" b="b"/>
              <a:pathLst>
                <a:path w="6339840" h="1999488">
                  <a:moveTo>
                    <a:pt x="0" y="0"/>
                  </a:moveTo>
                  <a:lnTo>
                    <a:pt x="6339840" y="0"/>
                  </a:lnTo>
                  <a:lnTo>
                    <a:pt x="6339840" y="1999488"/>
                  </a:lnTo>
                  <a:lnTo>
                    <a:pt x="0" y="199948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781" b="-11781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6339840" cy="203758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719"/>
                </a:lnSpc>
              </a:pPr>
              <a:r>
                <a:rPr lang="en-US" sz="5599" b="1">
                  <a:solidFill>
                    <a:srgbClr val="C8860A"/>
                  </a:solidFill>
                  <a:latin typeface="Arial Bold"/>
                  <a:ea typeface="Arial Bold"/>
                  <a:cs typeface="Arial Bold"/>
                  <a:sym typeface="Arial Bold"/>
                </a:rPr>
                <a:t>2.4M+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2527280" y="7315200"/>
            <a:ext cx="4754880" cy="548640"/>
            <a:chOff x="0" y="0"/>
            <a:chExt cx="6339840" cy="73152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339840" cy="731520"/>
            </a:xfrm>
            <a:custGeom>
              <a:avLst/>
              <a:gdLst/>
              <a:ahLst/>
              <a:cxnLst/>
              <a:rect l="l" t="t" r="r" b="b"/>
              <a:pathLst>
                <a:path w="6339840" h="731520">
                  <a:moveTo>
                    <a:pt x="0" y="0"/>
                  </a:moveTo>
                  <a:lnTo>
                    <a:pt x="6339840" y="0"/>
                  </a:lnTo>
                  <a:lnTo>
                    <a:pt x="633984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8870" b="-11887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6339840" cy="7696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 b="1" spc="1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MONTHLY IMPRESSIONS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527280" y="7827264"/>
            <a:ext cx="4754880" cy="1188720"/>
            <a:chOff x="0" y="0"/>
            <a:chExt cx="6339840" cy="158496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6339840" cy="1584960"/>
            </a:xfrm>
            <a:custGeom>
              <a:avLst/>
              <a:gdLst/>
              <a:ahLst/>
              <a:cxnLst/>
              <a:rect l="l" t="t" r="r" b="b"/>
              <a:pathLst>
                <a:path w="6339840" h="1584960">
                  <a:moveTo>
                    <a:pt x="0" y="0"/>
                  </a:moveTo>
                  <a:lnTo>
                    <a:pt x="6339840" y="0"/>
                  </a:lnTo>
                  <a:lnTo>
                    <a:pt x="6339840" y="1584960"/>
                  </a:lnTo>
                  <a:lnTo>
                    <a:pt x="0" y="15849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7940" b="-27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6339840" cy="16230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160"/>
                </a:lnSpc>
              </a:pPr>
              <a:r>
                <a:rPr lang="en-US" sz="1800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per premium placement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-6353" y="9814303"/>
            <a:ext cx="18300697" cy="479041"/>
            <a:chOff x="0" y="0"/>
            <a:chExt cx="24400929" cy="638721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4400890" cy="638683"/>
            </a:xfrm>
            <a:custGeom>
              <a:avLst/>
              <a:gdLst/>
              <a:ahLst/>
              <a:cxnLst/>
              <a:rect l="l" t="t" r="r" b="b"/>
              <a:pathLst>
                <a:path w="24400890" h="638683">
                  <a:moveTo>
                    <a:pt x="0" y="0"/>
                  </a:moveTo>
                  <a:lnTo>
                    <a:pt x="24400890" y="0"/>
                  </a:lnTo>
                  <a:lnTo>
                    <a:pt x="24400890" y="638683"/>
                  </a:lnTo>
                  <a:lnTo>
                    <a:pt x="0" y="638683"/>
                  </a:lnTo>
                  <a:close/>
                </a:path>
              </a:pathLst>
            </a:custGeom>
            <a:solidFill>
              <a:srgbClr val="262626"/>
            </a:solidFill>
            <a:ln w="12700" cap="sq">
              <a:solidFill>
                <a:srgbClr val="1E2D45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731520" y="9829800"/>
            <a:ext cx="6400800" cy="402336"/>
            <a:chOff x="0" y="0"/>
            <a:chExt cx="8534400" cy="53644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534400" cy="536448"/>
            </a:xfrm>
            <a:custGeom>
              <a:avLst/>
              <a:gdLst/>
              <a:ahLst/>
              <a:cxnLst/>
              <a:rect l="l" t="t" r="r" b="b"/>
              <a:pathLst>
                <a:path w="8534400" h="536448">
                  <a:moveTo>
                    <a:pt x="0" y="0"/>
                  </a:moveTo>
                  <a:lnTo>
                    <a:pt x="8534400" y="0"/>
                  </a:lnTo>
                  <a:lnTo>
                    <a:pt x="85344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59989" b="-25998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0" y="-28575"/>
              <a:ext cx="85344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679"/>
                </a:lnSpc>
              </a:pPr>
              <a:r>
                <a:rPr lang="en-US" sz="1399" b="1" spc="299">
                  <a:solidFill>
                    <a:srgbClr val="C8860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TCF MEDIA GROUP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6400800" y="9829800"/>
            <a:ext cx="7315200" cy="402336"/>
            <a:chOff x="0" y="0"/>
            <a:chExt cx="9753600" cy="536448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9753600" cy="536448"/>
            </a:xfrm>
            <a:custGeom>
              <a:avLst/>
              <a:gdLst/>
              <a:ahLst/>
              <a:cxnLst/>
              <a:rect l="l" t="t" r="r" b="b"/>
              <a:pathLst>
                <a:path w="9753600" h="536448">
                  <a:moveTo>
                    <a:pt x="0" y="0"/>
                  </a:moveTo>
                  <a:lnTo>
                    <a:pt x="9753600" y="0"/>
                  </a:lnTo>
                  <a:lnTo>
                    <a:pt x="975360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4273" b="-30427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0" y="-28575"/>
              <a:ext cx="975360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679"/>
                </a:lnSpc>
              </a:pPr>
              <a:r>
                <a:rPr lang="en-US" sz="1399" spc="1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WHY MOTORWAY ADVERTISING WINS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4630400" y="9829800"/>
            <a:ext cx="2926080" cy="402336"/>
            <a:chOff x="0" y="0"/>
            <a:chExt cx="3901440" cy="536448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3901440" cy="536448"/>
            </a:xfrm>
            <a:custGeom>
              <a:avLst/>
              <a:gdLst/>
              <a:ahLst/>
              <a:cxnLst/>
              <a:rect l="l" t="t" r="r" b="b"/>
              <a:pathLst>
                <a:path w="3901440" h="536448">
                  <a:moveTo>
                    <a:pt x="0" y="0"/>
                  </a:moveTo>
                  <a:lnTo>
                    <a:pt x="3901440" y="0"/>
                  </a:lnTo>
                  <a:lnTo>
                    <a:pt x="3901440" y="536448"/>
                  </a:lnTo>
                  <a:lnTo>
                    <a:pt x="0" y="53644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1709" b="-91709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28575"/>
              <a:ext cx="3901440" cy="5650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679"/>
                </a:lnSpc>
              </a:pPr>
              <a:r>
                <a:rPr lang="en-US" sz="1399">
                  <a:solidFill>
                    <a:srgbClr val="9AAABB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5 / 71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640" y="47434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·  DIGITAL NETWORK PORTFOLIO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99969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DHA STREAMERS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09760" y="2651760"/>
            <a:ext cx="8229600" cy="5852160"/>
            <a:chOff x="0" y="0"/>
            <a:chExt cx="10972800" cy="780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72800" cy="7802880"/>
            </a:xfrm>
            <a:custGeom>
              <a:avLst/>
              <a:gdLst/>
              <a:ahLst/>
              <a:cxnLst/>
              <a:rect l="l" t="t" r="r" b="b"/>
              <a:pathLst>
                <a:path w="10972800" h="7802880">
                  <a:moveTo>
                    <a:pt x="0" y="0"/>
                  </a:moveTo>
                  <a:lnTo>
                    <a:pt x="10972800" y="0"/>
                  </a:lnTo>
                  <a:lnTo>
                    <a:pt x="10972800" y="7802880"/>
                  </a:lnTo>
                  <a:lnTo>
                    <a:pt x="0" y="78028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41238" r="-4123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0972800" cy="79267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43200"/>
                </a:lnSpc>
              </a:pPr>
              <a:r>
                <a:rPr lang="en-US" sz="36000" b="1">
                  <a:solidFill>
                    <a:srgbClr val="B8733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01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48640" y="2632710"/>
            <a:ext cx="91440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—   SECTION 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8640" y="3267075"/>
            <a:ext cx="9601200" cy="313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DHA</a:t>
            </a:r>
          </a:p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Streamers.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8640" y="6652260"/>
            <a:ext cx="9144000" cy="1577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6"/>
              </a:lnSpc>
            </a:pPr>
            <a:r>
              <a:rPr lang="en-US" sz="18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 LED streamers running across DHA Lahore's Phase 6 and Phase 8 corridors — premium roadside placements with continuous brand exposure.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48640" y="9664065"/>
            <a:ext cx="128016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i="1" spc="400">
                <a:solidFill>
                  <a:srgbClr val="B8733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DEFINE  THE  VIEW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 spc="343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22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44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798201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4142232" y="52121"/>
            <a:ext cx="14140035" cy="9521647"/>
            <a:chOff x="0" y="0"/>
            <a:chExt cx="18853380" cy="126955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853379" cy="12695530"/>
            </a:xfrm>
            <a:custGeom>
              <a:avLst/>
              <a:gdLst/>
              <a:ahLst/>
              <a:cxnLst/>
              <a:rect l="l" t="t" r="r" b="b"/>
              <a:pathLst>
                <a:path w="18853379" h="12695530">
                  <a:moveTo>
                    <a:pt x="0" y="0"/>
                  </a:moveTo>
                  <a:lnTo>
                    <a:pt x="18853379" y="0"/>
                  </a:lnTo>
                  <a:lnTo>
                    <a:pt x="18853379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9848" r="-984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50807" y="3546190"/>
            <a:ext cx="3865986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r>
              <a:rPr lang="en-US" sz="2471" b="1" spc="237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MAIN ENTRANCE To Masjid Chowk</a:t>
            </a:r>
          </a:p>
          <a:p>
            <a:pPr algn="ctr">
              <a:lnSpc>
                <a:spcPts val="2965"/>
              </a:lnSpc>
            </a:pPr>
            <a:endParaRPr lang="en-US" sz="2471" b="1" spc="237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2,196,041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24" name="Freeform 2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27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19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38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798203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TextBox 16"/>
          <p:cNvSpPr txBox="1"/>
          <p:nvPr/>
        </p:nvSpPr>
        <p:spPr>
          <a:xfrm>
            <a:off x="150807" y="3466988"/>
            <a:ext cx="3865986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5"/>
              </a:lnSpc>
            </a:pPr>
            <a:r>
              <a:rPr lang="en-US" sz="2471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MASJID CHOWK TO LALIK JAN UNDERPASS, H BLOCK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2,119,987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112997" y="52121"/>
            <a:ext cx="14174546" cy="9517618"/>
            <a:chOff x="0" y="0"/>
            <a:chExt cx="18899395" cy="12690157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899395" cy="12690157"/>
            </a:xfrm>
            <a:custGeom>
              <a:avLst/>
              <a:gdLst/>
              <a:ahLst/>
              <a:cxnLst/>
              <a:rect l="l" t="t" r="r" b="b"/>
              <a:pathLst>
                <a:path w="18899395" h="12690157">
                  <a:moveTo>
                    <a:pt x="0" y="0"/>
                  </a:moveTo>
                  <a:lnTo>
                    <a:pt x="18899395" y="0"/>
                  </a:lnTo>
                  <a:lnTo>
                    <a:pt x="18899395" y="12690157"/>
                  </a:lnTo>
                  <a:lnTo>
                    <a:pt x="0" y="126901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10151" r="-1015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24" name="Freeform 24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26" name="Freeform 26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7" name="Group 27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8" name="Group 28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31" name="TextBox 31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26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52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792168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47938"/>
            <a:ext cx="3865986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5"/>
              </a:lnSpc>
            </a:pPr>
            <a:r>
              <a:rPr lang="en-US" sz="1871" b="1" spc="297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LALIK JAN UNDERPASS To</a:t>
            </a:r>
          </a:p>
          <a:p>
            <a:pPr algn="ctr">
              <a:lnSpc>
                <a:spcPts val="2245"/>
              </a:lnSpc>
            </a:pPr>
            <a:r>
              <a:rPr lang="en-US" sz="1871" b="1" spc="25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LUMS Chowk, DHA Lahore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1,972,262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1024" cy="12695543"/>
            </a:xfrm>
            <a:custGeom>
              <a:avLst/>
              <a:gdLst/>
              <a:ahLst/>
              <a:cxnLst/>
              <a:rect l="l" t="t" r="r" b="b"/>
              <a:pathLst>
                <a:path w="18861024" h="12695543">
                  <a:moveTo>
                    <a:pt x="0" y="0"/>
                  </a:moveTo>
                  <a:lnTo>
                    <a:pt x="18861024" y="0"/>
                  </a:lnTo>
                  <a:lnTo>
                    <a:pt x="18861024" y="12695543"/>
                  </a:lnTo>
                  <a:lnTo>
                    <a:pt x="0" y="12695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795" r="-979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21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42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800771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47938"/>
            <a:ext cx="3865986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5"/>
              </a:lnSpc>
            </a:pPr>
            <a:r>
              <a:rPr lang="en-US" sz="1871" b="1" spc="25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LUMS TO WATEEN CHOWK, DHA PHASE 5 LAHORE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1,975,019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42232" y="52121"/>
            <a:ext cx="14145311" cy="9521647"/>
            <a:chOff x="0" y="0"/>
            <a:chExt cx="18860414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0415" cy="12695530"/>
            </a:xfrm>
            <a:custGeom>
              <a:avLst/>
              <a:gdLst/>
              <a:ahLst/>
              <a:cxnLst/>
              <a:rect l="l" t="t" r="r" b="b"/>
              <a:pathLst>
                <a:path w="18860415" h="12695530">
                  <a:moveTo>
                    <a:pt x="0" y="0"/>
                  </a:moveTo>
                  <a:lnTo>
                    <a:pt x="18860415" y="0"/>
                  </a:lnTo>
                  <a:lnTo>
                    <a:pt x="1886041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875" r="-987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26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52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800716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47938"/>
            <a:ext cx="3865986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5"/>
              </a:lnSpc>
            </a:pPr>
            <a:r>
              <a:rPr lang="en-US" sz="1871" b="1" spc="25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PHASE 6 A Main DHA office to Underpass</a:t>
            </a:r>
          </a:p>
          <a:p>
            <a:pPr algn="ctr">
              <a:lnSpc>
                <a:spcPts val="2245"/>
              </a:lnSpc>
            </a:pPr>
            <a:endParaRPr lang="en-US" sz="1871" b="1" spc="254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1,011,871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1024" cy="12695518"/>
            </a:xfrm>
            <a:custGeom>
              <a:avLst/>
              <a:gdLst/>
              <a:ahLst/>
              <a:cxnLst/>
              <a:rect l="l" t="t" r="r" b="b"/>
              <a:pathLst>
                <a:path w="18861024" h="12695518">
                  <a:moveTo>
                    <a:pt x="0" y="0"/>
                  </a:moveTo>
                  <a:lnTo>
                    <a:pt x="18861024" y="0"/>
                  </a:lnTo>
                  <a:lnTo>
                    <a:pt x="18861024" y="12695518"/>
                  </a:lnTo>
                  <a:lnTo>
                    <a:pt x="0" y="126955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6937" r="-27435" b="-23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26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26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801609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47938"/>
            <a:ext cx="3865986" cy="838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5"/>
              </a:lnSpc>
            </a:pPr>
            <a:r>
              <a:rPr lang="en-US" sz="1871" b="1" spc="25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PHASE 6 B</a:t>
            </a:r>
          </a:p>
          <a:p>
            <a:pPr algn="ctr">
              <a:lnSpc>
                <a:spcPts val="2245"/>
              </a:lnSpc>
            </a:pPr>
            <a:r>
              <a:rPr lang="en-US" sz="1871" b="1" spc="254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Underpass to Meezan Bank</a:t>
            </a:r>
          </a:p>
          <a:p>
            <a:pPr algn="ctr">
              <a:lnSpc>
                <a:spcPts val="2245"/>
              </a:lnSpc>
            </a:pPr>
            <a:endParaRPr lang="en-US" sz="1871" b="1" spc="254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1,004,826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42232" y="52121"/>
            <a:ext cx="14145768" cy="9521647"/>
            <a:chOff x="0" y="0"/>
            <a:chExt cx="18861024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1005" cy="12695542"/>
            </a:xfrm>
            <a:custGeom>
              <a:avLst/>
              <a:gdLst/>
              <a:ahLst/>
              <a:cxnLst/>
              <a:rect l="l" t="t" r="r" b="b"/>
              <a:pathLst>
                <a:path w="18861005" h="12695542">
                  <a:moveTo>
                    <a:pt x="0" y="0"/>
                  </a:moveTo>
                  <a:lnTo>
                    <a:pt x="18861005" y="0"/>
                  </a:lnTo>
                  <a:lnTo>
                    <a:pt x="18861005" y="12695542"/>
                  </a:lnTo>
                  <a:lnTo>
                    <a:pt x="0" y="126955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5603" r="-41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21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42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801609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1362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5"/>
              </a:lnSpc>
            </a:pPr>
            <a:r>
              <a:rPr lang="en-US" sz="2171" b="1" spc="295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PHASE 6 C</a:t>
            </a:r>
          </a:p>
          <a:p>
            <a:pPr algn="ctr">
              <a:lnSpc>
                <a:spcPts val="2605"/>
              </a:lnSpc>
            </a:pPr>
            <a:r>
              <a:rPr lang="en-US" sz="2171" b="1" spc="295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Meezan Bank to Braodway Chowk</a:t>
            </a:r>
          </a:p>
          <a:p>
            <a:pPr algn="ctr">
              <a:lnSpc>
                <a:spcPts val="3085"/>
              </a:lnSpc>
            </a:pPr>
            <a:endParaRPr lang="en-US" sz="2171" b="1" spc="295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1,004,826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42232" y="52121"/>
            <a:ext cx="14145311" cy="9531172"/>
            <a:chOff x="0" y="0"/>
            <a:chExt cx="18860414" cy="127082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0415" cy="12708230"/>
            </a:xfrm>
            <a:custGeom>
              <a:avLst/>
              <a:gdLst/>
              <a:ahLst/>
              <a:cxnLst/>
              <a:rect l="l" t="t" r="r" b="b"/>
              <a:pathLst>
                <a:path w="18860415" h="12708230">
                  <a:moveTo>
                    <a:pt x="0" y="0"/>
                  </a:moveTo>
                  <a:lnTo>
                    <a:pt x="18860415" y="0"/>
                  </a:lnTo>
                  <a:lnTo>
                    <a:pt x="18860415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25859" r="-2509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20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40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801609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5"/>
              </a:lnSpc>
            </a:pPr>
            <a:r>
              <a:rPr lang="en-US" sz="2171" b="1" spc="295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PHASE 6 D</a:t>
            </a:r>
          </a:p>
          <a:p>
            <a:pPr algn="ctr">
              <a:lnSpc>
                <a:spcPts val="2605"/>
              </a:lnSpc>
            </a:pPr>
            <a:r>
              <a:rPr lang="en-US" sz="2171" b="1" spc="295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BROADWAY CHOWK TO TIM HORTONS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1,004,826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32707" y="52121"/>
            <a:ext cx="14145768" cy="9521647"/>
            <a:chOff x="0" y="0"/>
            <a:chExt cx="18861024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1024" cy="12695530"/>
            </a:xfrm>
            <a:custGeom>
              <a:avLst/>
              <a:gdLst/>
              <a:ahLst/>
              <a:cxnLst/>
              <a:rect l="l" t="t" r="r" b="b"/>
              <a:pathLst>
                <a:path w="18861024" h="12695530">
                  <a:moveTo>
                    <a:pt x="0" y="0"/>
                  </a:moveTo>
                  <a:lnTo>
                    <a:pt x="18861024" y="0"/>
                  </a:lnTo>
                  <a:lnTo>
                    <a:pt x="188610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4782" r="-637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15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30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802009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05"/>
              </a:lnSpc>
            </a:pPr>
            <a:r>
              <a:rPr lang="en-US" sz="2171" b="1" spc="295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INFRONT OF DOLMEN MALL DHA PHASE 6 LAHORE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468634" y="8403815"/>
            <a:ext cx="219741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794,050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37434" y="52121"/>
            <a:ext cx="14150566" cy="9531172"/>
            <a:chOff x="0" y="0"/>
            <a:chExt cx="18867421" cy="127082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67434" cy="12708206"/>
            </a:xfrm>
            <a:custGeom>
              <a:avLst/>
              <a:gdLst/>
              <a:ahLst/>
              <a:cxnLst/>
              <a:rect l="l" t="t" r="r" b="b"/>
              <a:pathLst>
                <a:path w="18867434" h="12708206">
                  <a:moveTo>
                    <a:pt x="0" y="0"/>
                  </a:moveTo>
                  <a:lnTo>
                    <a:pt x="18867434" y="0"/>
                  </a:lnTo>
                  <a:lnTo>
                    <a:pt x="18867434" y="12708206"/>
                  </a:lnTo>
                  <a:lnTo>
                    <a:pt x="0" y="12708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6222" r="-357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25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50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800723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25"/>
              </a:lnSpc>
            </a:pPr>
            <a:r>
              <a:rPr lang="en-US" sz="2771" b="1" spc="37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PHASE 8 A</a:t>
            </a:r>
          </a:p>
          <a:p>
            <a:pPr algn="ctr">
              <a:lnSpc>
                <a:spcPts val="3325"/>
              </a:lnSpc>
            </a:pPr>
            <a:r>
              <a:rPr lang="en-US" sz="2771" b="1" spc="376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Broadway Road</a:t>
            </a:r>
          </a:p>
          <a:p>
            <a:pPr algn="ctr">
              <a:lnSpc>
                <a:spcPts val="3805"/>
              </a:lnSpc>
            </a:pPr>
            <a:endParaRPr lang="en-US" sz="2771" b="1" spc="376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1,005,796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073542" y="52121"/>
            <a:ext cx="14214001" cy="9520392"/>
            <a:chOff x="0" y="0"/>
            <a:chExt cx="18952001" cy="1269385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952040" cy="12693856"/>
            </a:xfrm>
            <a:custGeom>
              <a:avLst/>
              <a:gdLst/>
              <a:ahLst/>
              <a:cxnLst/>
              <a:rect l="l" t="t" r="r" b="b"/>
              <a:pathLst>
                <a:path w="18952040" h="12693856">
                  <a:moveTo>
                    <a:pt x="0" y="0"/>
                  </a:moveTo>
                  <a:lnTo>
                    <a:pt x="18952040" y="0"/>
                  </a:lnTo>
                  <a:lnTo>
                    <a:pt x="18952040" y="12693856"/>
                  </a:lnTo>
                  <a:lnTo>
                    <a:pt x="0" y="126938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2849" r="-572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15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30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801113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Phase 8 B Commercial Ring Road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1,005,796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21613" y="26060"/>
            <a:ext cx="14165930" cy="9556575"/>
            <a:chOff x="0" y="0"/>
            <a:chExt cx="18887907" cy="127421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87932" cy="12742101"/>
            </a:xfrm>
            <a:custGeom>
              <a:avLst/>
              <a:gdLst/>
              <a:ahLst/>
              <a:cxnLst/>
              <a:rect l="l" t="t" r="r" b="b"/>
              <a:pathLst>
                <a:path w="18887932" h="12742101">
                  <a:moveTo>
                    <a:pt x="0" y="0"/>
                  </a:moveTo>
                  <a:lnTo>
                    <a:pt x="18887932" y="0"/>
                  </a:lnTo>
                  <a:lnTo>
                    <a:pt x="18887932" y="12742101"/>
                  </a:lnTo>
                  <a:lnTo>
                    <a:pt x="0" y="127421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965" r="-996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640" y="47434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·  DIGITAL NETWORK PORTFOLIO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99969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DHA STREAMERS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09760" y="2807970"/>
            <a:ext cx="8229600" cy="5539740"/>
            <a:chOff x="0" y="0"/>
            <a:chExt cx="10972800" cy="7386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72800" cy="7386320"/>
            </a:xfrm>
            <a:custGeom>
              <a:avLst/>
              <a:gdLst/>
              <a:ahLst/>
              <a:cxnLst/>
              <a:rect l="l" t="t" r="r" b="b"/>
              <a:pathLst>
                <a:path w="10972800" h="7386320">
                  <a:moveTo>
                    <a:pt x="0" y="0"/>
                  </a:moveTo>
                  <a:lnTo>
                    <a:pt x="10972800" y="0"/>
                  </a:lnTo>
                  <a:lnTo>
                    <a:pt x="10972800" y="7386320"/>
                  </a:lnTo>
                  <a:lnTo>
                    <a:pt x="0" y="7386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6367" r="-363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0972800" cy="7510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43200"/>
                </a:lnSpc>
              </a:pPr>
              <a:r>
                <a:rPr lang="en-US" sz="36000" b="1">
                  <a:solidFill>
                    <a:srgbClr val="B8733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02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48640" y="2632710"/>
            <a:ext cx="91440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—   SECTION 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8640" y="3267075"/>
            <a:ext cx="9601200" cy="3441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Gulberg</a:t>
            </a:r>
          </a:p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Streamers.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8640" y="6642735"/>
            <a:ext cx="9144000" cy="89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1800">
                <a:solidFill>
                  <a:srgbClr val="6B707C"/>
                </a:solidFill>
                <a:latin typeface="Calibri (MS)"/>
                <a:ea typeface="Calibri (MS)"/>
                <a:cs typeface="Calibri (MS)"/>
                <a:sym typeface="Calibri (MS)"/>
              </a:rPr>
              <a:t>Digital LED streamers across Gulberg's prime commercial corridors — high-traffic retail, dining and lifestyle zones in central Lahore.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48640" y="9664065"/>
            <a:ext cx="128016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i="1" spc="400">
                <a:solidFill>
                  <a:srgbClr val="B8733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DEFINE  THE  VIEW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18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25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797912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CBD Kalma Chowk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2,730,919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21613" y="26060"/>
            <a:ext cx="14165930" cy="9556575"/>
            <a:chOff x="0" y="0"/>
            <a:chExt cx="18887907" cy="127421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87932" cy="12742101"/>
            </a:xfrm>
            <a:custGeom>
              <a:avLst/>
              <a:gdLst/>
              <a:ahLst/>
              <a:cxnLst/>
              <a:rect l="l" t="t" r="r" b="b"/>
              <a:pathLst>
                <a:path w="18887932" h="12742101">
                  <a:moveTo>
                    <a:pt x="0" y="0"/>
                  </a:moveTo>
                  <a:lnTo>
                    <a:pt x="18887932" y="0"/>
                  </a:lnTo>
                  <a:lnTo>
                    <a:pt x="18887932" y="12742101"/>
                  </a:lnTo>
                  <a:lnTo>
                    <a:pt x="0" y="127421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471" r="-57871" b="-76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23438" y="26060"/>
            <a:ext cx="14164105" cy="9547708"/>
            <a:chOff x="0" y="0"/>
            <a:chExt cx="18885474" cy="1273027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85474" cy="12730276"/>
            </a:xfrm>
            <a:custGeom>
              <a:avLst/>
              <a:gdLst/>
              <a:ahLst/>
              <a:cxnLst/>
              <a:rect l="l" t="t" r="r" b="b"/>
              <a:pathLst>
                <a:path w="18885474" h="12730276">
                  <a:moveTo>
                    <a:pt x="0" y="0"/>
                  </a:moveTo>
                  <a:lnTo>
                    <a:pt x="18885474" y="0"/>
                  </a:lnTo>
                  <a:lnTo>
                    <a:pt x="1888547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899" r="-989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20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20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802714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Center Point to UCH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3,101,908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21613" y="26060"/>
            <a:ext cx="14165930" cy="9556575"/>
            <a:chOff x="0" y="0"/>
            <a:chExt cx="18887907" cy="127421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87932" cy="12742101"/>
            </a:xfrm>
            <a:custGeom>
              <a:avLst/>
              <a:gdLst/>
              <a:ahLst/>
              <a:cxnLst/>
              <a:rect l="l" t="t" r="r" b="b"/>
              <a:pathLst>
                <a:path w="18887932" h="12742101">
                  <a:moveTo>
                    <a:pt x="0" y="0"/>
                  </a:moveTo>
                  <a:lnTo>
                    <a:pt x="18887932" y="0"/>
                  </a:lnTo>
                  <a:lnTo>
                    <a:pt x="18887932" y="12742101"/>
                  </a:lnTo>
                  <a:lnTo>
                    <a:pt x="0" y="127421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471" r="-57871" b="-76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23438" y="26060"/>
            <a:ext cx="14164105" cy="9547708"/>
            <a:chOff x="0" y="0"/>
            <a:chExt cx="18885474" cy="1273027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85474" cy="12730276"/>
            </a:xfrm>
            <a:custGeom>
              <a:avLst/>
              <a:gdLst/>
              <a:ahLst/>
              <a:cxnLst/>
              <a:rect l="l" t="t" r="r" b="b"/>
              <a:pathLst>
                <a:path w="18885474" h="12730276">
                  <a:moveTo>
                    <a:pt x="0" y="0"/>
                  </a:moveTo>
                  <a:lnTo>
                    <a:pt x="18885474" y="0"/>
                  </a:lnTo>
                  <a:lnTo>
                    <a:pt x="18885474" y="12730276"/>
                  </a:lnTo>
                  <a:lnTo>
                    <a:pt x="0" y="127302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25" r="-57740" b="-774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087631" y="64913"/>
            <a:ext cx="18755132" cy="9508855"/>
            <a:chOff x="0" y="0"/>
            <a:chExt cx="25006842" cy="12678474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5006843" cy="12678473"/>
            </a:xfrm>
            <a:custGeom>
              <a:avLst/>
              <a:gdLst/>
              <a:ahLst/>
              <a:cxnLst/>
              <a:rect l="l" t="t" r="r" b="b"/>
              <a:pathLst>
                <a:path w="25006843" h="12678473">
                  <a:moveTo>
                    <a:pt x="0" y="0"/>
                  </a:moveTo>
                  <a:lnTo>
                    <a:pt x="25006843" y="0"/>
                  </a:lnTo>
                  <a:lnTo>
                    <a:pt x="25006843" y="12678473"/>
                  </a:lnTo>
                  <a:lnTo>
                    <a:pt x="0" y="126784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6039" r="-19212" b="-160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22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25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801112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UCH to Askari Tower LIBERTY ROUNDABOUT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3,077,845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054179" y="52121"/>
            <a:ext cx="14233821" cy="9530515"/>
            <a:chOff x="0" y="0"/>
            <a:chExt cx="18978428" cy="1270735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978428" cy="12707353"/>
            </a:xfrm>
            <a:custGeom>
              <a:avLst/>
              <a:gdLst/>
              <a:ahLst/>
              <a:cxnLst/>
              <a:rect l="l" t="t" r="r" b="b"/>
              <a:pathLst>
                <a:path w="18978428" h="12707353">
                  <a:moveTo>
                    <a:pt x="0" y="0"/>
                  </a:moveTo>
                  <a:lnTo>
                    <a:pt x="18978428" y="0"/>
                  </a:lnTo>
                  <a:lnTo>
                    <a:pt x="18978428" y="12707353"/>
                  </a:lnTo>
                  <a:lnTo>
                    <a:pt x="0" y="127073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9410" r="-94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34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34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801110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Askari Tower Eden Center Hafeez Centre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3,077,845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47965" y="26060"/>
            <a:ext cx="14139578" cy="9534916"/>
            <a:chOff x="0" y="0"/>
            <a:chExt cx="18852770" cy="1271322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52770" cy="12713221"/>
            </a:xfrm>
            <a:custGeom>
              <a:avLst/>
              <a:gdLst/>
              <a:ahLst/>
              <a:cxnLst/>
              <a:rect l="l" t="t" r="r" b="b"/>
              <a:pathLst>
                <a:path w="18852770" h="12713221">
                  <a:moveTo>
                    <a:pt x="0" y="0"/>
                  </a:moveTo>
                  <a:lnTo>
                    <a:pt x="18852770" y="0"/>
                  </a:lnTo>
                  <a:lnTo>
                    <a:pt x="18852770" y="12713221"/>
                  </a:lnTo>
                  <a:lnTo>
                    <a:pt x="0" y="12713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988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33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33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801108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Eden center To Main market Zahoor Ilahi Road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3,015,445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17798" y="52121"/>
            <a:ext cx="14106677" cy="9521647"/>
            <a:chOff x="0" y="0"/>
            <a:chExt cx="18808903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08853" cy="12695530"/>
            </a:xfrm>
            <a:custGeom>
              <a:avLst/>
              <a:gdLst/>
              <a:ahLst/>
              <a:cxnLst/>
              <a:rect l="l" t="t" r="r" b="b"/>
              <a:pathLst>
                <a:path w="18808853" h="12695530">
                  <a:moveTo>
                    <a:pt x="0" y="0"/>
                  </a:moveTo>
                  <a:lnTo>
                    <a:pt x="18808853" y="0"/>
                  </a:lnTo>
                  <a:lnTo>
                    <a:pt x="1880885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2003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38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38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793076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Main Market To Sadiq Trade Center (Gulberg)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3,015,445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12043" y="52121"/>
            <a:ext cx="14175957" cy="9521647"/>
            <a:chOff x="0" y="0"/>
            <a:chExt cx="18901276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901276" cy="12695530"/>
            </a:xfrm>
            <a:custGeom>
              <a:avLst/>
              <a:gdLst/>
              <a:ahLst/>
              <a:cxnLst/>
              <a:rect l="l" t="t" r="r" b="b"/>
              <a:pathLst>
                <a:path w="18901276" h="12695530">
                  <a:moveTo>
                    <a:pt x="0" y="0"/>
                  </a:moveTo>
                  <a:lnTo>
                    <a:pt x="18901276" y="0"/>
                  </a:lnTo>
                  <a:lnTo>
                    <a:pt x="18901276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529" r="-2001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13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13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801113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4" name="Freeform 24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50807" y="3457463"/>
            <a:ext cx="3865986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Sadiq Trade Center Flyover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02172" y="8403815"/>
            <a:ext cx="2730341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1,597,217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4117798" y="52121"/>
            <a:ext cx="14106677" cy="9521647"/>
            <a:chOff x="0" y="0"/>
            <a:chExt cx="18808903" cy="1269553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808853" cy="12695530"/>
            </a:xfrm>
            <a:custGeom>
              <a:avLst/>
              <a:gdLst/>
              <a:ahLst/>
              <a:cxnLst/>
              <a:rect l="l" t="t" r="r" b="b"/>
              <a:pathLst>
                <a:path w="18808853" h="12695530">
                  <a:moveTo>
                    <a:pt x="0" y="0"/>
                  </a:moveTo>
                  <a:lnTo>
                    <a:pt x="18808853" y="0"/>
                  </a:lnTo>
                  <a:lnTo>
                    <a:pt x="1880885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753" r="-58372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4123182" y="52121"/>
            <a:ext cx="14101293" cy="9521647"/>
            <a:chOff x="0" y="0"/>
            <a:chExt cx="18801724" cy="1269553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8801724" cy="12695530"/>
            </a:xfrm>
            <a:custGeom>
              <a:avLst/>
              <a:gdLst/>
              <a:ahLst/>
              <a:cxnLst/>
              <a:rect l="l" t="t" r="r" b="b"/>
              <a:pathLst>
                <a:path w="18801724" h="12695530">
                  <a:moveTo>
                    <a:pt x="0" y="0"/>
                  </a:moveTo>
                  <a:lnTo>
                    <a:pt x="18801724" y="0"/>
                  </a:lnTo>
                  <a:lnTo>
                    <a:pt x="188017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753" r="-5844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4123182" y="52121"/>
            <a:ext cx="14152991" cy="9530515"/>
            <a:chOff x="0" y="0"/>
            <a:chExt cx="18870655" cy="1270735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8870654" cy="12707353"/>
            </a:xfrm>
            <a:custGeom>
              <a:avLst/>
              <a:gdLst/>
              <a:ahLst/>
              <a:cxnLst/>
              <a:rect l="l" t="t" r="r" b="b"/>
              <a:pathLst>
                <a:path w="18870654" h="12707353">
                  <a:moveTo>
                    <a:pt x="0" y="0"/>
                  </a:moveTo>
                  <a:lnTo>
                    <a:pt x="18870654" y="0"/>
                  </a:lnTo>
                  <a:lnTo>
                    <a:pt x="18870654" y="12707353"/>
                  </a:lnTo>
                  <a:lnTo>
                    <a:pt x="0" y="127073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97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56811" y="5713550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171835"/>
            <a:ext cx="3767011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POLES: 28</a:t>
            </a:r>
          </a:p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STREAMERS: 48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7311" y="5977137"/>
            <a:ext cx="347996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6"/>
              </a:lnSpc>
            </a:pPr>
            <a:r>
              <a:rPr lang="en-US" sz="6122" b="1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 × 6 ft</a:t>
            </a:r>
          </a:p>
        </p:txBody>
      </p:sp>
      <p:sp>
        <p:nvSpPr>
          <p:cNvPr id="17" name="Freeform 17"/>
          <p:cNvSpPr/>
          <p:nvPr/>
        </p:nvSpPr>
        <p:spPr>
          <a:xfrm>
            <a:off x="150807" y="8181241"/>
            <a:ext cx="883372" cy="736511"/>
          </a:xfrm>
          <a:custGeom>
            <a:avLst/>
            <a:gdLst/>
            <a:ahLst/>
            <a:cxnLst/>
            <a:rect l="l" t="t" r="r" b="b"/>
            <a:pathLst>
              <a:path w="883372" h="736511">
                <a:moveTo>
                  <a:pt x="0" y="0"/>
                </a:moveTo>
                <a:lnTo>
                  <a:pt x="883372" y="0"/>
                </a:lnTo>
                <a:lnTo>
                  <a:pt x="883372" y="736512"/>
                </a:lnTo>
                <a:lnTo>
                  <a:pt x="0" y="73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8" name="Group 18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2" name="TextBox 22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24" name="Group 24"/>
          <p:cNvGrpSpPr/>
          <p:nvPr/>
        </p:nvGrpSpPr>
        <p:grpSpPr>
          <a:xfrm>
            <a:off x="4117798" y="52121"/>
            <a:ext cx="14106677" cy="9521647"/>
            <a:chOff x="0" y="0"/>
            <a:chExt cx="18808903" cy="1269553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808853" cy="12695530"/>
            </a:xfrm>
            <a:custGeom>
              <a:avLst/>
              <a:gdLst/>
              <a:ahLst/>
              <a:cxnLst/>
              <a:rect l="l" t="t" r="r" b="b"/>
              <a:pathLst>
                <a:path w="18808853" h="12695530">
                  <a:moveTo>
                    <a:pt x="0" y="0"/>
                  </a:moveTo>
                  <a:lnTo>
                    <a:pt x="18808853" y="0"/>
                  </a:lnTo>
                  <a:lnTo>
                    <a:pt x="18808853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753" r="-58372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123182" y="52121"/>
            <a:ext cx="14101293" cy="9521647"/>
            <a:chOff x="0" y="0"/>
            <a:chExt cx="18801724" cy="1269553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8801724" cy="12695530"/>
            </a:xfrm>
            <a:custGeom>
              <a:avLst/>
              <a:gdLst/>
              <a:ahLst/>
              <a:cxnLst/>
              <a:rect l="l" t="t" r="r" b="b"/>
              <a:pathLst>
                <a:path w="18801724" h="12695530">
                  <a:moveTo>
                    <a:pt x="0" y="0"/>
                  </a:moveTo>
                  <a:lnTo>
                    <a:pt x="18801724" y="0"/>
                  </a:lnTo>
                  <a:lnTo>
                    <a:pt x="18801724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753" r="-58443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4123182" y="52121"/>
            <a:ext cx="14152991" cy="9530515"/>
            <a:chOff x="0" y="0"/>
            <a:chExt cx="18870655" cy="127073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8870654" cy="12707353"/>
            </a:xfrm>
            <a:custGeom>
              <a:avLst/>
              <a:gdLst/>
              <a:ahLst/>
              <a:cxnLst/>
              <a:rect l="l" t="t" r="r" b="b"/>
              <a:pathLst>
                <a:path w="18870654" h="12707353">
                  <a:moveTo>
                    <a:pt x="0" y="0"/>
                  </a:moveTo>
                  <a:lnTo>
                    <a:pt x="18870654" y="0"/>
                  </a:lnTo>
                  <a:lnTo>
                    <a:pt x="18870654" y="12707353"/>
                  </a:lnTo>
                  <a:lnTo>
                    <a:pt x="0" y="127073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16943" r="-27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801747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50807" y="3457463"/>
            <a:ext cx="3865986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Lake City Roundabout to KFC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181614" y="7910555"/>
            <a:ext cx="2771458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Impressions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68634" y="8403815"/>
            <a:ext cx="219741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4199" b="1" spc="492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597,909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640" y="474345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·  DIGITAL NETWORK PORTFOLIO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704320" y="47434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99969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DHA STREAMERS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48640" y="1097280"/>
            <a:ext cx="17190720" cy="10973"/>
            <a:chOff x="0" y="0"/>
            <a:chExt cx="22920960" cy="146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509760" y="2807970"/>
            <a:ext cx="8229600" cy="5539740"/>
            <a:chOff x="0" y="0"/>
            <a:chExt cx="10972800" cy="73863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972800" cy="7386320"/>
            </a:xfrm>
            <a:custGeom>
              <a:avLst/>
              <a:gdLst/>
              <a:ahLst/>
              <a:cxnLst/>
              <a:rect l="l" t="t" r="r" b="b"/>
              <a:pathLst>
                <a:path w="10972800" h="7386320">
                  <a:moveTo>
                    <a:pt x="0" y="0"/>
                  </a:moveTo>
                  <a:lnTo>
                    <a:pt x="10972800" y="0"/>
                  </a:lnTo>
                  <a:lnTo>
                    <a:pt x="10972800" y="7386320"/>
                  </a:lnTo>
                  <a:lnTo>
                    <a:pt x="0" y="7386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36367" r="-3636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23825"/>
              <a:ext cx="10972800" cy="751014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43200"/>
                </a:lnSpc>
              </a:pPr>
              <a:r>
                <a:rPr lang="en-US" sz="36000" b="1">
                  <a:solidFill>
                    <a:srgbClr val="B87333"/>
                  </a:solidFill>
                  <a:latin typeface="Arial Bold"/>
                  <a:ea typeface="Arial Bold"/>
                  <a:cs typeface="Arial Bold"/>
                  <a:sym typeface="Arial Bold"/>
                </a:rPr>
                <a:t>03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48640" y="2632710"/>
            <a:ext cx="9144000" cy="384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 spc="4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—   SECTION 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8640" y="3267075"/>
            <a:ext cx="9601200" cy="3441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Digital</a:t>
            </a:r>
          </a:p>
          <a:p>
            <a:pPr algn="l">
              <a:lnSpc>
                <a:spcPts val="13679"/>
              </a:lnSpc>
            </a:pPr>
            <a:r>
              <a:rPr lang="en-US" sz="12000" b="1">
                <a:solidFill>
                  <a:srgbClr val="F5F1EA"/>
                </a:solidFill>
                <a:latin typeface="Georgia Bold"/>
                <a:ea typeface="Georgia Bold"/>
                <a:cs typeface="Georgia Bold"/>
                <a:sym typeface="Georgia Bold"/>
              </a:rPr>
              <a:t>Pylons.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48640" y="6642735"/>
            <a:ext cx="9144000" cy="89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4"/>
              </a:lnSpc>
            </a:pPr>
            <a:r>
              <a:rPr lang="en-US" sz="1800">
                <a:solidFill>
                  <a:srgbClr val="6B707C"/>
                </a:solidFill>
                <a:latin typeface="Calibri (MS)"/>
                <a:ea typeface="Calibri (MS)"/>
                <a:cs typeface="Calibri (MS)"/>
                <a:sym typeface="Calibri (MS)"/>
              </a:rPr>
              <a:t>Premium digital pylon displays at landmark DHA Lahore locations — high-impact 8 × 12 ft vertical formats at marquee chowks and entry points.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48640" y="9098280"/>
            <a:ext cx="17190720" cy="10973"/>
            <a:chOff x="0" y="0"/>
            <a:chExt cx="22920960" cy="146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2920961" cy="14605"/>
            </a:xfrm>
            <a:custGeom>
              <a:avLst/>
              <a:gdLst/>
              <a:ahLst/>
              <a:cxnLst/>
              <a:rect l="l" t="t" r="r" b="b"/>
              <a:pathLst>
                <a:path w="22920961" h="14605">
                  <a:moveTo>
                    <a:pt x="0" y="0"/>
                  </a:moveTo>
                  <a:lnTo>
                    <a:pt x="22920961" y="0"/>
                  </a:lnTo>
                  <a:lnTo>
                    <a:pt x="22920961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6E44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48640" y="9664065"/>
            <a:ext cx="128016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i="1" spc="400">
                <a:solidFill>
                  <a:srgbClr val="B8733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DEFINE  THE  VIEW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252960" y="9664065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sz="1000" spc="300">
                <a:solidFill>
                  <a:srgbClr val="999690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230676" y="5800725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086350"/>
            <a:ext cx="376701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Digital Pylon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2172" y="5710280"/>
            <a:ext cx="3479965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3D Signage Height: 12 ft</a:t>
            </a:r>
          </a:p>
          <a:p>
            <a:pPr algn="l">
              <a:lnSpc>
                <a:spcPts val="3507"/>
              </a:lnSpc>
            </a:pPr>
            <a:r>
              <a:rPr lang="en-US" sz="2922" b="1" spc="33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Width: 8 ft</a:t>
            </a:r>
          </a:p>
          <a:p>
            <a:pPr algn="l">
              <a:lnSpc>
                <a:spcPts val="3507"/>
              </a:lnSpc>
            </a:pPr>
            <a:endParaRPr lang="en-US" sz="2922" b="1" spc="33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801893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0807" y="3457463"/>
            <a:ext cx="3865986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Y-Block Market Dha Lahore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132707" y="52121"/>
            <a:ext cx="14154836" cy="9531172"/>
            <a:chOff x="0" y="0"/>
            <a:chExt cx="18873114" cy="1270823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73127" cy="12708230"/>
            </a:xfrm>
            <a:custGeom>
              <a:avLst/>
              <a:gdLst/>
              <a:ahLst/>
              <a:cxnLst/>
              <a:rect l="l" t="t" r="r" b="b"/>
              <a:pathLst>
                <a:path w="18873127" h="12708230">
                  <a:moveTo>
                    <a:pt x="0" y="0"/>
                  </a:moveTo>
                  <a:lnTo>
                    <a:pt x="18873127" y="0"/>
                  </a:lnTo>
                  <a:lnTo>
                    <a:pt x="18873127" y="12708230"/>
                  </a:lnTo>
                  <a:lnTo>
                    <a:pt x="0" y="12708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884" r="-988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230676" y="5800725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086350"/>
            <a:ext cx="376701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Digital Pylon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2172" y="5934075"/>
            <a:ext cx="3479965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Width: 8 ft</a:t>
            </a:r>
          </a:p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Height: 12 ft</a:t>
            </a: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801918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0807" y="3457463"/>
            <a:ext cx="3865986" cy="14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Lalik Jan Chowk</a:t>
            </a:r>
          </a:p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From LUMS, DHA Lahore</a:t>
            </a:r>
          </a:p>
          <a:p>
            <a:pPr algn="ctr">
              <a:lnSpc>
                <a:spcPts val="2845"/>
              </a:lnSpc>
            </a:pPr>
            <a:endParaRPr lang="en-US" sz="2371" b="1" spc="322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132882" y="52121"/>
            <a:ext cx="14154661" cy="9521647"/>
            <a:chOff x="0" y="0"/>
            <a:chExt cx="18872882" cy="1269553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72882" cy="12695530"/>
            </a:xfrm>
            <a:custGeom>
              <a:avLst/>
              <a:gdLst/>
              <a:ahLst/>
              <a:cxnLst/>
              <a:rect l="l" t="t" r="r" b="b"/>
              <a:pathLst>
                <a:path w="18872882" h="12695530">
                  <a:moveTo>
                    <a:pt x="0" y="0"/>
                  </a:moveTo>
                  <a:lnTo>
                    <a:pt x="18872882" y="0"/>
                  </a:lnTo>
                  <a:lnTo>
                    <a:pt x="18872882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12" r="-97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230676" y="5800725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086350"/>
            <a:ext cx="376701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Digital Pylon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2172" y="5934075"/>
            <a:ext cx="3479965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Width: 8 ft</a:t>
            </a:r>
          </a:p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Height: 12 ft</a:t>
            </a: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802006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0807" y="3457463"/>
            <a:ext cx="3865986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Education City Chowk DHA Phase 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132882" y="52121"/>
            <a:ext cx="14154661" cy="9521647"/>
            <a:chOff x="0" y="0"/>
            <a:chExt cx="18872882" cy="1269553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72882" cy="12695530"/>
            </a:xfrm>
            <a:custGeom>
              <a:avLst/>
              <a:gdLst/>
              <a:ahLst/>
              <a:cxnLst/>
              <a:rect l="l" t="t" r="r" b="b"/>
              <a:pathLst>
                <a:path w="18872882" h="12695530">
                  <a:moveTo>
                    <a:pt x="0" y="0"/>
                  </a:moveTo>
                  <a:lnTo>
                    <a:pt x="18872882" y="0"/>
                  </a:lnTo>
                  <a:lnTo>
                    <a:pt x="18872882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44" r="-57846" b="-803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129579" y="52121"/>
            <a:ext cx="14157964" cy="9521647"/>
            <a:chOff x="0" y="0"/>
            <a:chExt cx="18877285" cy="1269553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877285" cy="12695530"/>
            </a:xfrm>
            <a:custGeom>
              <a:avLst/>
              <a:gdLst/>
              <a:ahLst/>
              <a:cxnLst/>
              <a:rect l="l" t="t" r="r" b="b"/>
              <a:pathLst>
                <a:path w="18877285" h="12695530">
                  <a:moveTo>
                    <a:pt x="0" y="0"/>
                  </a:moveTo>
                  <a:lnTo>
                    <a:pt x="18877285" y="0"/>
                  </a:lnTo>
                  <a:lnTo>
                    <a:pt x="18877285" y="12695530"/>
                  </a:lnTo>
                  <a:lnTo>
                    <a:pt x="0" y="126955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747" r="-974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230676" y="5800725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086350"/>
            <a:ext cx="376701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Digital Pylon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2172" y="5934075"/>
            <a:ext cx="3479965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Width: 8 ft</a:t>
            </a:r>
          </a:p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Height: 12 ft</a:t>
            </a: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802145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0807" y="3457463"/>
            <a:ext cx="3865986" cy="14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Pakistan Chowk</a:t>
            </a:r>
          </a:p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Phase 5 to Phase 6, DHA Lahore</a:t>
            </a:r>
          </a:p>
          <a:p>
            <a:pPr algn="ctr">
              <a:lnSpc>
                <a:spcPts val="2845"/>
              </a:lnSpc>
            </a:pPr>
            <a:endParaRPr lang="en-US" sz="2371" b="1" spc="322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114328" y="-726310"/>
            <a:ext cx="18336711" cy="10300078"/>
            <a:chOff x="0" y="0"/>
            <a:chExt cx="24448948" cy="1373343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4448897" cy="13733399"/>
            </a:xfrm>
            <a:custGeom>
              <a:avLst/>
              <a:gdLst/>
              <a:ahLst/>
              <a:cxnLst/>
              <a:rect l="l" t="t" r="r" b="b"/>
              <a:pathLst>
                <a:path w="24448897" h="13733399">
                  <a:moveTo>
                    <a:pt x="0" y="0"/>
                  </a:moveTo>
                  <a:lnTo>
                    <a:pt x="24448897" y="0"/>
                  </a:lnTo>
                  <a:lnTo>
                    <a:pt x="24448897" y="13733399"/>
                  </a:lnTo>
                  <a:lnTo>
                    <a:pt x="0" y="137333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1418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230676" y="5800725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086350"/>
            <a:ext cx="376701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Digital Pylon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2172" y="5934075"/>
            <a:ext cx="3479965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Width: 8 ft</a:t>
            </a:r>
          </a:p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Height: 12 ft</a:t>
            </a: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802028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0807" y="3457463"/>
            <a:ext cx="3865986" cy="14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Pakistan Chowk</a:t>
            </a:r>
          </a:p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Phase 6 to Phase 5, DHA Lahore</a:t>
            </a:r>
          </a:p>
          <a:p>
            <a:pPr algn="ctr">
              <a:lnSpc>
                <a:spcPts val="2845"/>
              </a:lnSpc>
            </a:pPr>
            <a:endParaRPr lang="en-US" sz="2371" b="1" spc="322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114328" y="-726310"/>
            <a:ext cx="18336711" cy="10300078"/>
            <a:chOff x="0" y="0"/>
            <a:chExt cx="24448948" cy="1373343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4448897" cy="13733399"/>
            </a:xfrm>
            <a:custGeom>
              <a:avLst/>
              <a:gdLst/>
              <a:ahLst/>
              <a:cxnLst/>
              <a:rect l="l" t="t" r="r" b="b"/>
              <a:pathLst>
                <a:path w="24448897" h="13733399">
                  <a:moveTo>
                    <a:pt x="0" y="0"/>
                  </a:moveTo>
                  <a:lnTo>
                    <a:pt x="24448897" y="0"/>
                  </a:lnTo>
                  <a:lnTo>
                    <a:pt x="24448897" y="13733399"/>
                  </a:lnTo>
                  <a:lnTo>
                    <a:pt x="0" y="137333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2070" r="-220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088978" y="0"/>
            <a:ext cx="14199022" cy="9573768"/>
            <a:chOff x="0" y="0"/>
            <a:chExt cx="18932030" cy="1276502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932030" cy="12765000"/>
            </a:xfrm>
            <a:custGeom>
              <a:avLst/>
              <a:gdLst/>
              <a:ahLst/>
              <a:cxnLst/>
              <a:rect l="l" t="t" r="r" b="b"/>
              <a:pathLst>
                <a:path w="18932030" h="12765000">
                  <a:moveTo>
                    <a:pt x="0" y="0"/>
                  </a:moveTo>
                  <a:lnTo>
                    <a:pt x="18932030" y="0"/>
                  </a:lnTo>
                  <a:lnTo>
                    <a:pt x="18932030" y="12765000"/>
                  </a:lnTo>
                  <a:lnTo>
                    <a:pt x="0" y="12765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3940" r="-3940" b="-67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230676" y="5800725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086350"/>
            <a:ext cx="376701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Digital Pylon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2172" y="5934075"/>
            <a:ext cx="3479965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Width: 8 ft</a:t>
            </a:r>
          </a:p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Height: 12 ft</a:t>
            </a: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802007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0807" y="3457463"/>
            <a:ext cx="3865986" cy="14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RAYA EXIT FAIRWAYS</a:t>
            </a:r>
          </a:p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Left Triangle DHA 6 Lahore</a:t>
            </a:r>
          </a:p>
          <a:p>
            <a:pPr algn="ctr">
              <a:lnSpc>
                <a:spcPts val="2845"/>
              </a:lnSpc>
            </a:pPr>
            <a:endParaRPr lang="en-US" sz="2371" b="1" spc="322">
              <a:solidFill>
                <a:srgbClr val="FFFFFF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142232" y="26060"/>
            <a:ext cx="14200369" cy="9595530"/>
            <a:chOff x="0" y="0"/>
            <a:chExt cx="18933825" cy="1279404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933826" cy="12794040"/>
            </a:xfrm>
            <a:custGeom>
              <a:avLst/>
              <a:gdLst/>
              <a:ahLst/>
              <a:cxnLst/>
              <a:rect l="l" t="t" r="r" b="b"/>
              <a:pathLst>
                <a:path w="18933826" h="12794040">
                  <a:moveTo>
                    <a:pt x="0" y="0"/>
                  </a:moveTo>
                  <a:lnTo>
                    <a:pt x="18933826" y="0"/>
                  </a:lnTo>
                  <a:lnTo>
                    <a:pt x="18933826" y="12794040"/>
                  </a:lnTo>
                  <a:lnTo>
                    <a:pt x="0" y="12794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028" r="-1002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2232" y="0"/>
            <a:ext cx="14145768" cy="10287000"/>
            <a:chOff x="0" y="0"/>
            <a:chExt cx="188610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861024" cy="13716000"/>
            </a:xfrm>
            <a:custGeom>
              <a:avLst/>
              <a:gdLst/>
              <a:ahLst/>
              <a:cxnLst/>
              <a:rect l="l" t="t" r="r" b="b"/>
              <a:pathLst>
                <a:path w="18861024" h="13716000">
                  <a:moveTo>
                    <a:pt x="0" y="0"/>
                  </a:moveTo>
                  <a:lnTo>
                    <a:pt x="18861024" y="0"/>
                  </a:lnTo>
                  <a:lnTo>
                    <a:pt x="188610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662" r="-5794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4142232" cy="10287000"/>
            <a:chOff x="0" y="0"/>
            <a:chExt cx="5522976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522976" cy="13716000"/>
            </a:xfrm>
            <a:custGeom>
              <a:avLst/>
              <a:gdLst/>
              <a:ahLst/>
              <a:cxnLst/>
              <a:rect l="l" t="t" r="r" b="b"/>
              <a:pathLst>
                <a:path w="5522976" h="13716000">
                  <a:moveTo>
                    <a:pt x="0" y="0"/>
                  </a:moveTo>
                  <a:lnTo>
                    <a:pt x="5522976" y="0"/>
                  </a:lnTo>
                  <a:lnTo>
                    <a:pt x="552297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C0805">
                <a:alpha val="67059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9573768"/>
            <a:ext cx="18287543" cy="713232"/>
            <a:chOff x="0" y="0"/>
            <a:chExt cx="24383390" cy="95097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383364" cy="950976"/>
            </a:xfrm>
            <a:custGeom>
              <a:avLst/>
              <a:gdLst/>
              <a:ahLst/>
              <a:cxnLst/>
              <a:rect l="l" t="t" r="r" b="b"/>
              <a:pathLst>
                <a:path w="24383364" h="950976">
                  <a:moveTo>
                    <a:pt x="0" y="0"/>
                  </a:moveTo>
                  <a:lnTo>
                    <a:pt x="24383364" y="0"/>
                  </a:lnTo>
                  <a:lnTo>
                    <a:pt x="24383364" y="950976"/>
                  </a:lnTo>
                  <a:lnTo>
                    <a:pt x="0" y="950976"/>
                  </a:lnTo>
                  <a:close/>
                </a:path>
              </a:pathLst>
            </a:custGeom>
            <a:solidFill>
              <a:srgbClr val="070503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7543" cy="52121"/>
            <a:chOff x="0" y="0"/>
            <a:chExt cx="24383390" cy="694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4383364" cy="69469"/>
            </a:xfrm>
            <a:custGeom>
              <a:avLst/>
              <a:gdLst/>
              <a:ahLst/>
              <a:cxnLst/>
              <a:rect l="l" t="t" r="r" b="b"/>
              <a:pathLst>
                <a:path w="24383364" h="69469">
                  <a:moveTo>
                    <a:pt x="0" y="0"/>
                  </a:moveTo>
                  <a:lnTo>
                    <a:pt x="24383364" y="0"/>
                  </a:lnTo>
                  <a:lnTo>
                    <a:pt x="24383364" y="69469"/>
                  </a:lnTo>
                  <a:lnTo>
                    <a:pt x="0" y="69469"/>
                  </a:lnTo>
                  <a:close/>
                </a:path>
              </a:pathLst>
            </a:custGeom>
            <a:solidFill>
              <a:srgbClr val="D4622A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128903" y="283362"/>
            <a:ext cx="1782986" cy="953898"/>
          </a:xfrm>
          <a:custGeom>
            <a:avLst/>
            <a:gdLst/>
            <a:ahLst/>
            <a:cxnLst/>
            <a:rect l="l" t="t" r="r" b="b"/>
            <a:pathLst>
              <a:path w="1782986" h="953898">
                <a:moveTo>
                  <a:pt x="0" y="0"/>
                </a:moveTo>
                <a:lnTo>
                  <a:pt x="1782986" y="0"/>
                </a:lnTo>
                <a:lnTo>
                  <a:pt x="1782986" y="953897"/>
                </a:lnTo>
                <a:lnTo>
                  <a:pt x="0" y="9538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1495298" y="1667606"/>
            <a:ext cx="1151636" cy="1640459"/>
          </a:xfrm>
          <a:custGeom>
            <a:avLst/>
            <a:gdLst/>
            <a:ahLst/>
            <a:cxnLst/>
            <a:rect l="l" t="t" r="r" b="b"/>
            <a:pathLst>
              <a:path w="1151636" h="1640459">
                <a:moveTo>
                  <a:pt x="0" y="0"/>
                </a:moveTo>
                <a:lnTo>
                  <a:pt x="1151636" y="0"/>
                </a:lnTo>
                <a:lnTo>
                  <a:pt x="1151636" y="1640459"/>
                </a:lnTo>
                <a:lnTo>
                  <a:pt x="0" y="16404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230676" y="5800725"/>
            <a:ext cx="3355647" cy="1252244"/>
            <a:chOff x="0" y="0"/>
            <a:chExt cx="4474196" cy="1669658"/>
          </a:xfrm>
        </p:grpSpPr>
        <p:sp>
          <p:nvSpPr>
            <p:cNvPr id="13" name="Freeform 13"/>
            <p:cNvSpPr/>
            <p:nvPr/>
          </p:nvSpPr>
          <p:spPr>
            <a:xfrm>
              <a:off x="49698" y="0"/>
              <a:ext cx="964052" cy="964052"/>
            </a:xfrm>
            <a:custGeom>
              <a:avLst/>
              <a:gdLst/>
              <a:ahLst/>
              <a:cxnLst/>
              <a:rect l="l" t="t" r="r" b="b"/>
              <a:pathLst>
                <a:path w="964052" h="964052">
                  <a:moveTo>
                    <a:pt x="0" y="0"/>
                  </a:moveTo>
                  <a:lnTo>
                    <a:pt x="964052" y="0"/>
                  </a:lnTo>
                  <a:lnTo>
                    <a:pt x="964052" y="964052"/>
                  </a:lnTo>
                  <a:lnTo>
                    <a:pt x="0" y="9640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897377"/>
              <a:ext cx="4474196" cy="7722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83"/>
                </a:lnSpc>
              </a:pPr>
              <a:r>
                <a:rPr lang="en-US" sz="3486" b="1">
                  <a:solidFill>
                    <a:srgbClr val="D462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SIZE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202172" y="5086350"/>
            <a:ext cx="3767011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3"/>
              </a:lnSpc>
            </a:pPr>
            <a:r>
              <a:rPr lang="en-US" sz="2836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Digital Pylon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02172" y="5934075"/>
            <a:ext cx="3479965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Width: 8 ft</a:t>
            </a:r>
          </a:p>
          <a:p>
            <a:pPr algn="l">
              <a:lnSpc>
                <a:spcPts val="3507"/>
              </a:lnSpc>
            </a:pPr>
            <a:r>
              <a:rPr lang="en-US" sz="2922" b="1" spc="426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Height: 12 ft</a:t>
            </a: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l">
              <a:lnSpc>
                <a:spcPts val="3507"/>
              </a:lnSpc>
            </a:pPr>
            <a:endParaRPr lang="en-US" sz="2922" b="1" spc="426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230676" y="7369063"/>
            <a:ext cx="644413" cy="644413"/>
            <a:chOff x="0" y="0"/>
            <a:chExt cx="859218" cy="859218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59218" cy="859218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38100" cap="sq">
                <a:solidFill>
                  <a:srgbClr val="D4622A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20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13438" y="239555"/>
              <a:ext cx="632343" cy="351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4"/>
                </a:lnSpc>
              </a:pPr>
              <a:r>
                <a:rPr lang="en-US" sz="1603">
                  <a:solidFill>
                    <a:srgbClr val="D4622A"/>
                  </a:solidFill>
                  <a:latin typeface="Canva Sans"/>
                  <a:ea typeface="Canva Sans"/>
                  <a:cs typeface="Canva Sans"/>
                  <a:sym typeface="Canva Sans"/>
                </a:rPr>
                <a:t>MOV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8583628" y="9700780"/>
            <a:ext cx="406615" cy="448679"/>
          </a:xfrm>
          <a:custGeom>
            <a:avLst/>
            <a:gdLst/>
            <a:ahLst/>
            <a:cxnLst/>
            <a:rect l="l" t="t" r="r" b="b"/>
            <a:pathLst>
              <a:path w="406615" h="448679">
                <a:moveTo>
                  <a:pt x="0" y="0"/>
                </a:moveTo>
                <a:lnTo>
                  <a:pt x="406615" y="0"/>
                </a:lnTo>
                <a:lnTo>
                  <a:pt x="406615" y="448679"/>
                </a:lnTo>
                <a:lnTo>
                  <a:pt x="0" y="4486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1145455" y="7293281"/>
            <a:ext cx="2970325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7"/>
              </a:lnSpc>
            </a:pPr>
            <a:r>
              <a:rPr lang="en-US" sz="3822" b="1" spc="397">
                <a:solidFill>
                  <a:srgbClr val="F9FAFD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IDX 802250</a:t>
            </a:r>
          </a:p>
          <a:p>
            <a:pPr algn="l">
              <a:lnSpc>
                <a:spcPts val="4587"/>
              </a:lnSpc>
            </a:pPr>
            <a:endParaRPr lang="en-US" sz="3822" b="1" spc="397">
              <a:solidFill>
                <a:srgbClr val="F9FAFD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50807" y="3457463"/>
            <a:ext cx="3865986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5"/>
              </a:lnSpc>
            </a:pPr>
            <a:r>
              <a:rPr lang="en-US" sz="2371" b="1" spc="322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DHA Cinema Chowk Near Hascol Petrol Pump, DHA Lahore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143771" y="9711309"/>
            <a:ext cx="39989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9"/>
              </a:lnSpc>
            </a:pPr>
            <a:r>
              <a:rPr lang="en-US" sz="2882" b="1">
                <a:solidFill>
                  <a:srgbClr val="D4622A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Streamers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02172" y="4436559"/>
            <a:ext cx="2008505" cy="620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47"/>
              </a:lnSpc>
            </a:pPr>
            <a:r>
              <a:rPr lang="en-US" sz="3677" b="1">
                <a:solidFill>
                  <a:srgbClr val="D4622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Quantity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121191" y="52121"/>
            <a:ext cx="14166351" cy="9535716"/>
            <a:chOff x="0" y="0"/>
            <a:chExt cx="18888468" cy="1271428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888469" cy="12714240"/>
            </a:xfrm>
            <a:custGeom>
              <a:avLst/>
              <a:gdLst/>
              <a:ahLst/>
              <a:cxnLst/>
              <a:rect l="l" t="t" r="r" b="b"/>
              <a:pathLst>
                <a:path w="18888469" h="12714240">
                  <a:moveTo>
                    <a:pt x="0" y="0"/>
                  </a:moveTo>
                  <a:lnTo>
                    <a:pt x="18888469" y="0"/>
                  </a:lnTo>
                  <a:lnTo>
                    <a:pt x="18888469" y="12714240"/>
                  </a:lnTo>
                  <a:lnTo>
                    <a:pt x="0" y="127142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958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4864"/>
            <a:chOff x="0" y="0"/>
            <a:chExt cx="24384000" cy="731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73152"/>
            </a:xfrm>
            <a:custGeom>
              <a:avLst/>
              <a:gdLst/>
              <a:ahLst/>
              <a:cxnLst/>
              <a:rect l="l" t="t" r="r" b="b"/>
              <a:pathLst>
                <a:path w="24384000" h="73152">
                  <a:moveTo>
                    <a:pt x="0" y="0"/>
                  </a:moveTo>
                  <a:lnTo>
                    <a:pt x="24384000" y="0"/>
                  </a:lnTo>
                  <a:lnTo>
                    <a:pt x="24384000" y="73152"/>
                  </a:lnTo>
                  <a:lnTo>
                    <a:pt x="0" y="73152"/>
                  </a:lnTo>
                  <a:close/>
                </a:path>
              </a:pathLst>
            </a:custGeom>
            <a:solidFill>
              <a:srgbClr val="0E12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10232136"/>
            <a:ext cx="18288000" cy="54864"/>
            <a:chOff x="0" y="0"/>
            <a:chExt cx="24384000" cy="731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73152"/>
            </a:xfrm>
            <a:custGeom>
              <a:avLst/>
              <a:gdLst/>
              <a:ahLst/>
              <a:cxnLst/>
              <a:rect l="l" t="t" r="r" b="b"/>
              <a:pathLst>
                <a:path w="24384000" h="73152">
                  <a:moveTo>
                    <a:pt x="0" y="0"/>
                  </a:moveTo>
                  <a:lnTo>
                    <a:pt x="24384000" y="0"/>
                  </a:lnTo>
                  <a:lnTo>
                    <a:pt x="24384000" y="73152"/>
                  </a:lnTo>
                  <a:lnTo>
                    <a:pt x="0" y="73152"/>
                  </a:lnTo>
                  <a:close/>
                </a:path>
              </a:pathLst>
            </a:custGeom>
            <a:solidFill>
              <a:srgbClr val="0E121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48640" y="640080"/>
            <a:ext cx="164592" cy="164592"/>
            <a:chOff x="0" y="0"/>
            <a:chExt cx="219456" cy="21945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19456" cy="219456"/>
            </a:xfrm>
            <a:custGeom>
              <a:avLst/>
              <a:gdLst/>
              <a:ahLst/>
              <a:cxnLst/>
              <a:rect l="l" t="t" r="r" b="b"/>
              <a:pathLst>
                <a:path w="219456" h="219456">
                  <a:moveTo>
                    <a:pt x="0" y="0"/>
                  </a:moveTo>
                  <a:lnTo>
                    <a:pt x="219456" y="0"/>
                  </a:lnTo>
                  <a:lnTo>
                    <a:pt x="219456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77240" y="538353"/>
            <a:ext cx="109728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500">
                <a:solidFill>
                  <a:srgbClr val="14182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TCF MEDIA GROUP   ·   DIGITAL NETWORK PORTFOLIO  ·  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252960" y="538353"/>
            <a:ext cx="548640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320"/>
              </a:lnSpc>
            </a:pPr>
            <a:r>
              <a:rPr lang="en-US" sz="1100" b="1" spc="399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GET IN TOUCH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48640" y="1280160"/>
            <a:ext cx="17190720" cy="7315"/>
            <a:chOff x="0" y="0"/>
            <a:chExt cx="22920960" cy="975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920961" cy="9779"/>
            </a:xfrm>
            <a:custGeom>
              <a:avLst/>
              <a:gdLst/>
              <a:ahLst/>
              <a:cxnLst/>
              <a:rect l="l" t="t" r="r" b="b"/>
              <a:pathLst>
                <a:path w="22920961" h="9779">
                  <a:moveTo>
                    <a:pt x="0" y="0"/>
                  </a:moveTo>
                  <a:lnTo>
                    <a:pt x="22920961" y="0"/>
                  </a:lnTo>
                  <a:lnTo>
                    <a:pt x="22920961" y="9779"/>
                  </a:lnTo>
                  <a:lnTo>
                    <a:pt x="0" y="9779"/>
                  </a:lnTo>
                  <a:close/>
                </a:path>
              </a:pathLst>
            </a:custGeom>
            <a:solidFill>
              <a:srgbClr val="CFC8B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48640" y="3084195"/>
            <a:ext cx="10972800" cy="4139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60"/>
              </a:lnSpc>
            </a:pPr>
            <a:r>
              <a:rPr lang="en-US" sz="140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Let's work</a:t>
            </a:r>
          </a:p>
          <a:p>
            <a:pPr algn="l">
              <a:lnSpc>
                <a:spcPts val="15960"/>
              </a:lnSpc>
            </a:pPr>
            <a:r>
              <a:rPr lang="en-US" sz="14000" b="1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together.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548640" y="7406640"/>
            <a:ext cx="1645920" cy="36576"/>
            <a:chOff x="0" y="0"/>
            <a:chExt cx="2194560" cy="4876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94560" cy="48768"/>
            </a:xfrm>
            <a:custGeom>
              <a:avLst/>
              <a:gdLst/>
              <a:ahLst/>
              <a:cxnLst/>
              <a:rect l="l" t="t" r="r" b="b"/>
              <a:pathLst>
                <a:path w="2194560" h="48768">
                  <a:moveTo>
                    <a:pt x="0" y="0"/>
                  </a:moveTo>
                  <a:lnTo>
                    <a:pt x="2194560" y="0"/>
                  </a:lnTo>
                  <a:lnTo>
                    <a:pt x="2194560" y="48768"/>
                  </a:lnTo>
                  <a:lnTo>
                    <a:pt x="0" y="48768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48640" y="7772400"/>
            <a:ext cx="10058400" cy="640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400" i="1">
                <a:solidFill>
                  <a:srgbClr val="B87333"/>
                </a:solidFill>
                <a:latin typeface="Georgia Italics"/>
                <a:ea typeface="Georgia Italics"/>
                <a:cs typeface="Georgia Italics"/>
                <a:sym typeface="Georgia Italics"/>
              </a:rPr>
              <a:t>Define the View.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48640" y="8500110"/>
            <a:ext cx="10058400" cy="697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51"/>
              </a:lnSpc>
            </a:pPr>
            <a:r>
              <a:rPr lang="en-US" sz="1399">
                <a:solidFill>
                  <a:srgbClr val="6B707C"/>
                </a:solidFill>
                <a:latin typeface="Calibri (MS)"/>
                <a:ea typeface="Calibri (MS)"/>
                <a:cs typeface="Calibri (MS)"/>
                <a:sym typeface="Calibri (MS)"/>
              </a:rPr>
              <a:t>Pakistan's premium outdoor media network —Billboards,  digital streamers,</a:t>
            </a:r>
          </a:p>
          <a:p>
            <a:pPr algn="l">
              <a:lnSpc>
                <a:spcPts val="2351"/>
              </a:lnSpc>
            </a:pPr>
            <a:r>
              <a:rPr lang="en-US" sz="1399">
                <a:solidFill>
                  <a:srgbClr val="6B707C"/>
                </a:solidFill>
                <a:latin typeface="Calibri (MS)"/>
                <a:ea typeface="Calibri (MS)"/>
                <a:cs typeface="Calibri (MS)"/>
                <a:sym typeface="Calibri (MS)"/>
              </a:rPr>
              <a:t>pylons and motorway billboards. Owned end-to-end.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1521440" y="2194560"/>
            <a:ext cx="6217920" cy="7040880"/>
            <a:chOff x="0" y="0"/>
            <a:chExt cx="8290560" cy="93878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290560" cy="9387840"/>
            </a:xfrm>
            <a:custGeom>
              <a:avLst/>
              <a:gdLst/>
              <a:ahLst/>
              <a:cxnLst/>
              <a:rect l="l" t="t" r="r" b="b"/>
              <a:pathLst>
                <a:path w="8290560" h="9387840">
                  <a:moveTo>
                    <a:pt x="0" y="0"/>
                  </a:moveTo>
                  <a:lnTo>
                    <a:pt x="8290560" y="0"/>
                  </a:lnTo>
                  <a:lnTo>
                    <a:pt x="8290560" y="9387840"/>
                  </a:lnTo>
                  <a:lnTo>
                    <a:pt x="0" y="9387840"/>
                  </a:lnTo>
                  <a:close/>
                </a:path>
              </a:pathLst>
            </a:custGeom>
            <a:solidFill>
              <a:srgbClr val="26262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521440" y="2194560"/>
            <a:ext cx="64008" cy="7040880"/>
            <a:chOff x="0" y="0"/>
            <a:chExt cx="85344" cy="93878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5344" cy="9387840"/>
            </a:xfrm>
            <a:custGeom>
              <a:avLst/>
              <a:gdLst/>
              <a:ahLst/>
              <a:cxnLst/>
              <a:rect l="l" t="t" r="r" b="b"/>
              <a:pathLst>
                <a:path w="85344" h="9387840">
                  <a:moveTo>
                    <a:pt x="0" y="0"/>
                  </a:moveTo>
                  <a:lnTo>
                    <a:pt x="85344" y="0"/>
                  </a:lnTo>
                  <a:lnTo>
                    <a:pt x="85344" y="9387840"/>
                  </a:lnTo>
                  <a:lnTo>
                    <a:pt x="0" y="9387840"/>
                  </a:lnTo>
                  <a:close/>
                </a:path>
              </a:pathLst>
            </a:custGeom>
            <a:solidFill>
              <a:srgbClr val="B8733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115800" y="2668905"/>
            <a:ext cx="5303520" cy="394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1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CONTACT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115800" y="3099435"/>
            <a:ext cx="5303520" cy="832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F4F2EE"/>
                </a:solidFill>
                <a:latin typeface="Georgia Bold"/>
                <a:ea typeface="Georgia Bold"/>
                <a:cs typeface="Georgia Bold"/>
                <a:sym typeface="Georgia Bold"/>
              </a:rPr>
              <a:t>Get in touch.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2115800" y="4069080"/>
            <a:ext cx="5029200" cy="10973"/>
            <a:chOff x="0" y="0"/>
            <a:chExt cx="6705600" cy="1463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705600" cy="14605"/>
            </a:xfrm>
            <a:custGeom>
              <a:avLst/>
              <a:gdLst/>
              <a:ahLst/>
              <a:cxnLst/>
              <a:rect l="l" t="t" r="r" b="b"/>
              <a:pathLst>
                <a:path w="6705600" h="14605">
                  <a:moveTo>
                    <a:pt x="0" y="0"/>
                  </a:moveTo>
                  <a:lnTo>
                    <a:pt x="6705600" y="0"/>
                  </a:lnTo>
                  <a:lnTo>
                    <a:pt x="6705600" y="14605"/>
                  </a:lnTo>
                  <a:lnTo>
                    <a:pt x="0" y="14605"/>
                  </a:lnTo>
                  <a:close/>
                </a:path>
              </a:pathLst>
            </a:custGeom>
            <a:solidFill>
              <a:srgbClr val="7A4F22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115800" y="4406265"/>
            <a:ext cx="4572000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PHONE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115800" y="4760595"/>
            <a:ext cx="50292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+92 313 455 5444</a:t>
            </a:r>
          </a:p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+92 310 855 5521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115800" y="5823585"/>
            <a:ext cx="4572000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WEB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2115800" y="6177915"/>
            <a:ext cx="50292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tcfmediagroup.com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115800" y="7240905"/>
            <a:ext cx="4572000" cy="348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"/>
              </a:lnSpc>
            </a:pPr>
            <a:r>
              <a:rPr lang="en-US" sz="1000" b="1" spc="500">
                <a:solidFill>
                  <a:srgbClr val="B873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OFFICE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115800" y="7595235"/>
            <a:ext cx="502920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46-A XX-Block, Khayaban-e-Iqbal,</a:t>
            </a:r>
          </a:p>
          <a:p>
            <a:pPr algn="l">
              <a:lnSpc>
                <a:spcPts val="2550"/>
              </a:lnSpc>
            </a:pPr>
            <a:r>
              <a:rPr lang="en-US" sz="1700">
                <a:solidFill>
                  <a:srgbClr val="F4F2EE"/>
                </a:solidFill>
                <a:latin typeface="Calibri (MS)"/>
                <a:ea typeface="Calibri (MS)"/>
                <a:cs typeface="Calibri (MS)"/>
                <a:sym typeface="Calibri (MS)"/>
              </a:rPr>
              <a:t>DHA Lahore, Pakistan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1355</Words>
  <Application>Microsoft Office PowerPoint</Application>
  <PresentationFormat>Custom</PresentationFormat>
  <Paragraphs>441</Paragraphs>
  <Slides>35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Calibri (MS) Italics</vt:lpstr>
      <vt:lpstr>Calibri (MS) Bold</vt:lpstr>
      <vt:lpstr>Calibri (MS)</vt:lpstr>
      <vt:lpstr>Open Sans Medium</vt:lpstr>
      <vt:lpstr>Arial</vt:lpstr>
      <vt:lpstr>Georgia Bold</vt:lpstr>
      <vt:lpstr>Canva Sans</vt:lpstr>
      <vt:lpstr>Arial Bold</vt:lpstr>
      <vt:lpstr>Canva Sans Bold</vt:lpstr>
      <vt:lpstr>Calibri</vt:lpstr>
      <vt:lpstr>Georgia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Streamers Presentation Redesigned.pptx</dc:title>
  <cp:lastModifiedBy>1</cp:lastModifiedBy>
  <cp:revision>2</cp:revision>
  <dcterms:created xsi:type="dcterms:W3CDTF">2006-08-16T00:00:00Z</dcterms:created>
  <dcterms:modified xsi:type="dcterms:W3CDTF">2026-06-15T11:24:59Z</dcterms:modified>
  <dc:identifier>DAHMQ33egUw</dc:identifier>
</cp:coreProperties>
</file>