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8288000" cy="10287000"/>
  <p:notesSz cx="6858000" cy="9144000"/>
  <p:embeddedFontLst>
    <p:embeddedFont>
      <p:font typeface="Arial Bold" panose="020B0704020202020204" pitchFamily="34" charset="0"/>
      <p:regular r:id="rId65"/>
      <p:bold r:id="rId66"/>
    </p:embeddedFont>
    <p:embeddedFont>
      <p:font typeface="Calibri (MS)" panose="020B0604020202020204" charset="0"/>
      <p:regular r:id="rId67"/>
    </p:embeddedFont>
    <p:embeddedFont>
      <p:font typeface="Calibri (MS) Bold" panose="020B0604020202020204" charset="0"/>
      <p:regular r:id="rId68"/>
    </p:embeddedFont>
    <p:embeddedFont>
      <p:font typeface="Calibri (MS) Italics" panose="020B0604020202020204" charset="0"/>
      <p:regular r:id="rId69"/>
    </p:embeddedFont>
    <p:embeddedFont>
      <p:font typeface="Canva Sans Bold" panose="020B0604020202020204" charset="0"/>
      <p:regular r:id="rId70"/>
    </p:embeddedFont>
    <p:embeddedFont>
      <p:font typeface="Georgia Bold" panose="02040802050405020203" pitchFamily="18" charset="0"/>
      <p:regular r:id="rId71"/>
      <p:bold r:id="rId72"/>
    </p:embeddedFont>
    <p:embeddedFont>
      <p:font typeface="Georgia Italics" panose="020B0604020202020204" charset="0"/>
      <p:regular r:id="rId73"/>
    </p:embeddedFont>
    <p:embeddedFont>
      <p:font typeface="Open Sans Medium" panose="020B0604020202020204" charset="0"/>
      <p:regular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1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2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3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4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5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6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6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6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9.png"/><Relationship Id="rId7" Type="http://schemas.openxmlformats.org/officeDocument/2006/relationships/image" Target="../media/image6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39360" y="548640"/>
            <a:ext cx="22860" cy="502920"/>
            <a:chOff x="0" y="0"/>
            <a:chExt cx="30480" cy="6705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80" cy="670560"/>
            </a:xfrm>
            <a:custGeom>
              <a:avLst/>
              <a:gdLst/>
              <a:ahLst/>
              <a:cxnLst/>
              <a:rect l="l" t="t" r="r" b="b"/>
              <a:pathLst>
                <a:path w="30480" h="670560">
                  <a:moveTo>
                    <a:pt x="0" y="0"/>
                  </a:moveTo>
                  <a:lnTo>
                    <a:pt x="30480" y="0"/>
                  </a:lnTo>
                  <a:lnTo>
                    <a:pt x="30480" y="670560"/>
                  </a:lnTo>
                  <a:lnTo>
                    <a:pt x="0" y="67056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36440" y="548640"/>
            <a:ext cx="502920" cy="22860"/>
            <a:chOff x="0" y="0"/>
            <a:chExt cx="670560" cy="304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0560" cy="30480"/>
            </a:xfrm>
            <a:custGeom>
              <a:avLst/>
              <a:gdLst/>
              <a:ahLst/>
              <a:cxnLst/>
              <a:rect l="l" t="t" r="r" b="b"/>
              <a:pathLst>
                <a:path w="670560" h="30480">
                  <a:moveTo>
                    <a:pt x="0" y="0"/>
                  </a:moveTo>
                  <a:lnTo>
                    <a:pt x="670560" y="0"/>
                  </a:lnTo>
                  <a:lnTo>
                    <a:pt x="670560" y="30480"/>
                  </a:lnTo>
                  <a:lnTo>
                    <a:pt x="0" y="3048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8640" y="483870"/>
            <a:ext cx="109728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PAKISTAN'S PREMIUM OUTDOOR MEDIA NETWORK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NETWORK PORTFOLIO  ·  2026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8640" y="2080260"/>
            <a:ext cx="10058400" cy="377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00"/>
              </a:lnSpc>
            </a:pPr>
            <a:r>
              <a:rPr lang="en-US" sz="34000" b="1">
                <a:solidFill>
                  <a:srgbClr val="F5F1EA"/>
                </a:solidFill>
                <a:latin typeface="Arial Bold"/>
                <a:ea typeface="Arial Bold"/>
                <a:cs typeface="Arial Bold"/>
                <a:sym typeface="Arial Bold"/>
              </a:rPr>
              <a:t>TCF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6829425"/>
            <a:ext cx="9144000" cy="70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6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 E D I A   G R O U P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698480" y="3108960"/>
            <a:ext cx="20117" cy="3291840"/>
            <a:chOff x="0" y="0"/>
            <a:chExt cx="26822" cy="4389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797" cy="4389120"/>
            </a:xfrm>
            <a:custGeom>
              <a:avLst/>
              <a:gdLst/>
              <a:ahLst/>
              <a:cxnLst/>
              <a:rect l="l" t="t" r="r" b="b"/>
              <a:pathLst>
                <a:path w="26797" h="4389120">
                  <a:moveTo>
                    <a:pt x="0" y="0"/>
                  </a:moveTo>
                  <a:lnTo>
                    <a:pt x="26797" y="0"/>
                  </a:lnTo>
                  <a:lnTo>
                    <a:pt x="26797" y="4389120"/>
                  </a:lnTo>
                  <a:lnTo>
                    <a:pt x="0" y="438912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064240" y="2988945"/>
            <a:ext cx="676656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TAGLINE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64240" y="3558540"/>
            <a:ext cx="6766560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32"/>
              </a:lnSpc>
            </a:pPr>
            <a:r>
              <a:rPr lang="en-US" sz="8800" i="1">
                <a:solidFill>
                  <a:srgbClr val="F5F1EA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Define</a:t>
            </a:r>
          </a:p>
          <a:p>
            <a:pPr algn="l">
              <a:lnSpc>
                <a:spcPts val="10032"/>
              </a:lnSpc>
            </a:pPr>
            <a:r>
              <a:rPr lang="en-US" sz="8800" i="1">
                <a:solidFill>
                  <a:srgbClr val="F5F1EA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the View.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64240" y="6179820"/>
            <a:ext cx="676656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streamers &amp; pylons. Owned end-to-end.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48640" y="9307830"/>
            <a:ext cx="109728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F5F1E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8640" y="966406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MEDIA OWNER  ·  AGENCY  ·  POWERHOUSE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52960" y="9307830"/>
            <a:ext cx="54864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9"/>
              </a:lnSpc>
            </a:pPr>
            <a:r>
              <a:rPr lang="en-US" sz="1200" b="1" spc="2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tcfmediagroup.com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LAHORE  ·  ISLAMABAD  ·  KARACHI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WHO WE ARE  ·  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7680960" cy="3840480"/>
            <a:chOff x="0" y="0"/>
            <a:chExt cx="10241280" cy="5120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241280" cy="5120640"/>
            </a:xfrm>
            <a:custGeom>
              <a:avLst/>
              <a:gdLst/>
              <a:ahLst/>
              <a:cxnLst/>
              <a:rect l="l" t="t" r="r" b="b"/>
              <a:pathLst>
                <a:path w="10241280" h="5120640">
                  <a:moveTo>
                    <a:pt x="0" y="0"/>
                  </a:moveTo>
                  <a:lnTo>
                    <a:pt x="10241280" y="0"/>
                  </a:lnTo>
                  <a:lnTo>
                    <a:pt x="10241280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241280" cy="5149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Media Owner.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Agency.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Powerhouse.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5303520"/>
            <a:ext cx="7680960" cy="3840480"/>
            <a:chOff x="0" y="0"/>
            <a:chExt cx="10241280" cy="5120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41280" cy="5120640"/>
            </a:xfrm>
            <a:custGeom>
              <a:avLst/>
              <a:gdLst/>
              <a:ahLst/>
              <a:cxnLst/>
              <a:rect l="l" t="t" r="r" b="b"/>
              <a:pathLst>
                <a:path w="10241280" h="5120640">
                  <a:moveTo>
                    <a:pt x="0" y="0"/>
                  </a:moveTo>
                  <a:lnTo>
                    <a:pt x="10241280" y="0"/>
                  </a:lnTo>
                  <a:lnTo>
                    <a:pt x="10241280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241280" cy="5168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TCF Media Solutions is Pakistan's only company that combines media ownership with full-service 360° marketing. We own the assets, design the strategy and execute every campaign from idea to impact.</a:t>
              </a:r>
            </a:p>
            <a:p>
              <a:pPr algn="just">
                <a:lnSpc>
                  <a:spcPts val="2640"/>
                </a:lnSpc>
              </a:pPr>
              <a:endParaRPr lang="en-US" sz="2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With exclusive rights on M2 Motorway and Pakistan's largest billboard at 300 ft × 30 ft — we don't just advertise. We dominate.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20527" y="999487"/>
            <a:ext cx="3853177" cy="2573017"/>
            <a:chOff x="0" y="0"/>
            <a:chExt cx="5137569" cy="34306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94847" y="1218943"/>
            <a:ext cx="927097" cy="104137"/>
            <a:chOff x="0" y="0"/>
            <a:chExt cx="1236129" cy="1388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01200" y="1463040"/>
            <a:ext cx="3291840" cy="1188720"/>
            <a:chOff x="0" y="0"/>
            <a:chExt cx="4389120" cy="1584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26+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200" y="2560320"/>
            <a:ext cx="3291840" cy="512064"/>
            <a:chOff x="0" y="0"/>
            <a:chExt cx="4389120" cy="6827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YEARS OF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01200" y="3017520"/>
            <a:ext cx="3291840" cy="402336"/>
            <a:chOff x="0" y="0"/>
            <a:chExt cx="4389120" cy="53644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Dominance in OOH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526767" y="999487"/>
            <a:ext cx="3853177" cy="2573017"/>
            <a:chOff x="0" y="0"/>
            <a:chExt cx="5137569" cy="343068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801087" y="1218943"/>
            <a:ext cx="927097" cy="104137"/>
            <a:chOff x="0" y="0"/>
            <a:chExt cx="1236129" cy="1388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807440" y="1463040"/>
            <a:ext cx="3291840" cy="1188720"/>
            <a:chOff x="0" y="0"/>
            <a:chExt cx="4389120" cy="15849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#1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807440" y="2560320"/>
            <a:ext cx="3291840" cy="512064"/>
            <a:chOff x="0" y="0"/>
            <a:chExt cx="4389120" cy="6827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BILLBOARD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807440" y="3017520"/>
            <a:ext cx="3291840" cy="402336"/>
            <a:chOff x="0" y="0"/>
            <a:chExt cx="4389120" cy="53644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Network in Pakistan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320527" y="3925567"/>
            <a:ext cx="3853177" cy="2573017"/>
            <a:chOff x="0" y="0"/>
            <a:chExt cx="5137569" cy="343068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594847" y="4145023"/>
            <a:ext cx="927097" cy="104137"/>
            <a:chOff x="0" y="0"/>
            <a:chExt cx="1236129" cy="13884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601200" y="4389120"/>
            <a:ext cx="3291840" cy="1188720"/>
            <a:chOff x="0" y="0"/>
            <a:chExt cx="4389120" cy="158496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360°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01200" y="5486400"/>
            <a:ext cx="3291840" cy="512064"/>
            <a:chOff x="0" y="0"/>
            <a:chExt cx="4389120" cy="68275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MARKETING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601200" y="5943600"/>
            <a:ext cx="3291840" cy="402336"/>
            <a:chOff x="0" y="0"/>
            <a:chExt cx="4389120" cy="5364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Full-Service Powerhouse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3526767" y="3925567"/>
            <a:ext cx="3853177" cy="2573017"/>
            <a:chOff x="0" y="0"/>
            <a:chExt cx="5137569" cy="343068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801087" y="4145023"/>
            <a:ext cx="927097" cy="104137"/>
            <a:chOff x="0" y="0"/>
            <a:chExt cx="1236129" cy="13884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3807440" y="4389120"/>
            <a:ext cx="3291840" cy="1188720"/>
            <a:chOff x="0" y="0"/>
            <a:chExt cx="4389120" cy="158496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300ft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3807440" y="5486400"/>
            <a:ext cx="3291840" cy="512064"/>
            <a:chOff x="0" y="0"/>
            <a:chExt cx="4389120" cy="68275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LARGEST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3807440" y="5943600"/>
            <a:ext cx="3291840" cy="402336"/>
            <a:chOff x="0" y="0"/>
            <a:chExt cx="4389120" cy="5364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Billboard in Pakistan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8007327" y="-6353"/>
            <a:ext cx="287017" cy="10299697"/>
            <a:chOff x="0" y="0"/>
            <a:chExt cx="382689" cy="13732929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82651" cy="13732890"/>
            </a:xfrm>
            <a:custGeom>
              <a:avLst/>
              <a:gdLst/>
              <a:ahLst/>
              <a:cxnLst/>
              <a:rect l="l" t="t" r="r" b="b"/>
              <a:pathLst>
                <a:path w="382651" h="13732890">
                  <a:moveTo>
                    <a:pt x="0" y="0"/>
                  </a:moveTo>
                  <a:lnTo>
                    <a:pt x="382651" y="0"/>
                  </a:lnTo>
                  <a:lnTo>
                    <a:pt x="382651" y="13732890"/>
                  </a:lnTo>
                  <a:lnTo>
                    <a:pt x="0" y="13732890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MEDIA OWNER  ·  AGENCY  ·  POWERHOUSE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 / 28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WHY TCF WINS  ·  02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16459200" cy="1828800"/>
            <a:chOff x="0" y="0"/>
            <a:chExt cx="21945600" cy="2438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438400"/>
            </a:xfrm>
            <a:custGeom>
              <a:avLst/>
              <a:gdLst/>
              <a:ahLst/>
              <a:cxnLst/>
              <a:rect l="l" t="t" r="r" b="b"/>
              <a:pathLst>
                <a:path w="21945600" h="2438400">
                  <a:moveTo>
                    <a:pt x="0" y="0"/>
                  </a:moveTo>
                  <a:lnTo>
                    <a:pt x="21945600" y="0"/>
                  </a:lnTo>
                  <a:lnTo>
                    <a:pt x="21945600" y="2438400"/>
                  </a:lnTo>
                  <a:lnTo>
                    <a:pt x="0" y="2438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5365" b="-1253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945600" cy="2476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 Unfair Advantages</a:t>
              </a:r>
            </a:p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That Set Us Apart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6607" y="3504943"/>
            <a:ext cx="4950457" cy="2115817"/>
            <a:chOff x="0" y="0"/>
            <a:chExt cx="6600609" cy="28210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6607" y="3504943"/>
            <a:ext cx="122425" cy="2115817"/>
            <a:chOff x="0" y="0"/>
            <a:chExt cx="163233" cy="28210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7280" y="3749040"/>
            <a:ext cx="512064" cy="512064"/>
            <a:chOff x="0" y="0"/>
            <a:chExt cx="682752" cy="682752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73936" y="3694176"/>
            <a:ext cx="914400" cy="548640"/>
            <a:chOff x="0" y="0"/>
            <a:chExt cx="1219200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97280" y="4315968"/>
            <a:ext cx="4480560" cy="457200"/>
            <a:chOff x="0" y="0"/>
            <a:chExt cx="5974080" cy="609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MEDIA OWNER + AGENCY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7280" y="4718304"/>
            <a:ext cx="4480560" cy="768096"/>
            <a:chOff x="0" y="0"/>
            <a:chExt cx="5974080" cy="10241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Unmatched control &amp; agility. No middlemen — we own every asset we advertise on.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48143" y="3504943"/>
            <a:ext cx="4950457" cy="2115817"/>
            <a:chOff x="0" y="0"/>
            <a:chExt cx="6600609" cy="282108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248143" y="3504943"/>
            <a:ext cx="122425" cy="2115817"/>
            <a:chOff x="0" y="0"/>
            <a:chExt cx="163233" cy="282108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528816" y="3749040"/>
            <a:ext cx="512064" cy="512064"/>
            <a:chOff x="0" y="0"/>
            <a:chExt cx="682752" cy="682752"/>
          </a:xfrm>
        </p:grpSpPr>
        <p:sp>
          <p:nvSpPr>
            <p:cNvPr id="30" name="Freeform 3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205472" y="3694176"/>
            <a:ext cx="914400" cy="548640"/>
            <a:chOff x="0" y="0"/>
            <a:chExt cx="1219200" cy="7315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528816" y="4315968"/>
            <a:ext cx="4480560" cy="457200"/>
            <a:chOff x="0" y="0"/>
            <a:chExt cx="5974080" cy="6096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EXCLUSIVE RIGHTS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28816" y="4718304"/>
            <a:ext cx="4480560" cy="768096"/>
            <a:chOff x="0" y="0"/>
            <a:chExt cx="5974080" cy="102412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M2 Motorway. DHA Lahore and Prime locations — locked.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1391" y="3504943"/>
            <a:ext cx="4950457" cy="2115817"/>
            <a:chOff x="0" y="0"/>
            <a:chExt cx="6600609" cy="282108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661391" y="3504943"/>
            <a:ext cx="122425" cy="2115817"/>
            <a:chOff x="0" y="0"/>
            <a:chExt cx="163233" cy="282108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942064" y="3749040"/>
            <a:ext cx="512064" cy="512064"/>
            <a:chOff x="0" y="0"/>
            <a:chExt cx="682752" cy="682752"/>
          </a:xfrm>
        </p:grpSpPr>
        <p:sp>
          <p:nvSpPr>
            <p:cNvPr id="45" name="Freeform 4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618720" y="3694176"/>
            <a:ext cx="914400" cy="548640"/>
            <a:chOff x="0" y="0"/>
            <a:chExt cx="1219200" cy="73152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03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942064" y="4315968"/>
            <a:ext cx="4480560" cy="457200"/>
            <a:chOff x="0" y="0"/>
            <a:chExt cx="5974080" cy="6096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MASSIVE INVENTORY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942064" y="4718304"/>
            <a:ext cx="4480560" cy="768096"/>
            <a:chOff x="0" y="0"/>
            <a:chExt cx="5974080" cy="102412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Pakistan's biggest billboard network including the 300×0 ft largest in the country.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16607" y="6120127"/>
            <a:ext cx="4950457" cy="2115817"/>
            <a:chOff x="0" y="0"/>
            <a:chExt cx="6600609" cy="282108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16607" y="6120127"/>
            <a:ext cx="122425" cy="2115817"/>
            <a:chOff x="0" y="0"/>
            <a:chExt cx="163233" cy="282108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097280" y="6364224"/>
            <a:ext cx="512064" cy="512064"/>
            <a:chOff x="0" y="0"/>
            <a:chExt cx="682752" cy="682752"/>
          </a:xfrm>
        </p:grpSpPr>
        <p:sp>
          <p:nvSpPr>
            <p:cNvPr id="60" name="Freeform 6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773936" y="6309360"/>
            <a:ext cx="914400" cy="548640"/>
            <a:chOff x="0" y="0"/>
            <a:chExt cx="1219200" cy="73152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04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097280" y="6931152"/>
            <a:ext cx="4480560" cy="457200"/>
            <a:chOff x="0" y="0"/>
            <a:chExt cx="5974080" cy="6096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OFFICIAL PARTNER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97280" y="7333488"/>
            <a:ext cx="4480560" cy="768096"/>
            <a:chOff x="0" y="0"/>
            <a:chExt cx="5974080" cy="102412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Formally partnered with DHA and FWO — Pakistan's most prestigious authorities.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6248143" y="6120127"/>
            <a:ext cx="4950457" cy="2115817"/>
            <a:chOff x="0" y="0"/>
            <a:chExt cx="6600609" cy="282108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248143" y="6120127"/>
            <a:ext cx="122425" cy="2115817"/>
            <a:chOff x="0" y="0"/>
            <a:chExt cx="163233" cy="282108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6528816" y="6364224"/>
            <a:ext cx="512064" cy="512064"/>
            <a:chOff x="0" y="0"/>
            <a:chExt cx="682752" cy="682752"/>
          </a:xfrm>
        </p:grpSpPr>
        <p:sp>
          <p:nvSpPr>
            <p:cNvPr id="75" name="Freeform 7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7205472" y="6309360"/>
            <a:ext cx="914400" cy="548640"/>
            <a:chOff x="0" y="0"/>
            <a:chExt cx="1219200" cy="73152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05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528816" y="6931152"/>
            <a:ext cx="4480560" cy="457200"/>
            <a:chOff x="0" y="0"/>
            <a:chExt cx="5974080" cy="6096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REAL-TIME EXECUTION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6528816" y="7333488"/>
            <a:ext cx="4480560" cy="768096"/>
            <a:chOff x="0" y="0"/>
            <a:chExt cx="5974080" cy="1024128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Live campaign monitoring, in-house creative teams, rapid turnaround.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1661391" y="6120127"/>
            <a:ext cx="4950457" cy="2115817"/>
            <a:chOff x="0" y="0"/>
            <a:chExt cx="6600609" cy="2821089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1661391" y="6120127"/>
            <a:ext cx="122425" cy="2115817"/>
            <a:chOff x="0" y="0"/>
            <a:chExt cx="163233" cy="282108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1942064" y="6364224"/>
            <a:ext cx="512064" cy="512064"/>
            <a:chOff x="0" y="0"/>
            <a:chExt cx="682752" cy="682752"/>
          </a:xfrm>
        </p:grpSpPr>
        <p:sp>
          <p:nvSpPr>
            <p:cNvPr id="90" name="Freeform 9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2618720" y="6309360"/>
            <a:ext cx="914400" cy="548640"/>
            <a:chOff x="0" y="0"/>
            <a:chExt cx="1219200" cy="73152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06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1942064" y="6931152"/>
            <a:ext cx="4480560" cy="457200"/>
            <a:chOff x="0" y="0"/>
            <a:chExt cx="5974080" cy="60960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TRUSTED BY GIANTS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1942064" y="7333488"/>
            <a:ext cx="4480560" cy="768096"/>
            <a:chOff x="0" y="0"/>
            <a:chExt cx="5974080" cy="102412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KFC, Coca-Cola, Bahria Town, Gul Ahmed, Shaukat Khanum — and many more.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UNFAIR ADVANTAGES THAT SET US APART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 / 28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OUR NETWORK  ·  03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188720"/>
            <a:ext cx="8229600" cy="2377440"/>
            <a:chOff x="0" y="0"/>
            <a:chExt cx="10972800" cy="31699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72800" cy="3169920"/>
            </a:xfrm>
            <a:custGeom>
              <a:avLst/>
              <a:gdLst/>
              <a:ahLst/>
              <a:cxnLst/>
              <a:rect l="l" t="t" r="r" b="b"/>
              <a:pathLst>
                <a:path w="10972800" h="3169920">
                  <a:moveTo>
                    <a:pt x="0" y="0"/>
                  </a:moveTo>
                  <a:lnTo>
                    <a:pt x="10972800" y="0"/>
                  </a:lnTo>
                  <a:lnTo>
                    <a:pt x="10972800" y="3169920"/>
                  </a:lnTo>
                  <a:lnTo>
                    <a:pt x="0" y="3169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48" b="-1744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972800" cy="3198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Pakistan's motorways,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owned end-to-end.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3803904"/>
            <a:ext cx="8229600" cy="2926080"/>
            <a:chOff x="0" y="0"/>
            <a:chExt cx="10972800" cy="39014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72800" cy="3901440"/>
            </a:xfrm>
            <a:custGeom>
              <a:avLst/>
              <a:gdLst/>
              <a:ahLst/>
              <a:cxnLst/>
              <a:rect l="l" t="t" r="r" b="b"/>
              <a:pathLst>
                <a:path w="10972800" h="3901440">
                  <a:moveTo>
                    <a:pt x="0" y="0"/>
                  </a:moveTo>
                  <a:lnTo>
                    <a:pt x="10972800" y="0"/>
                  </a:lnTo>
                  <a:lnTo>
                    <a:pt x="10972800" y="3901440"/>
                  </a:lnTo>
                  <a:lnTo>
                    <a:pt x="0" y="3901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1" b="-48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972800" cy="3949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TCF Media Group operates Pakistan's most extensive motorway OOH network. Our inventory spans the full Lahore–Islamabad M2 corridor, the LHR–Sialkot M12, and the Swat Motorway into KPK — built in partnership with FWO, the National Highway Authority, and direct rights-holders.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03407" y="999487"/>
            <a:ext cx="3853177" cy="2755897"/>
            <a:chOff x="0" y="0"/>
            <a:chExt cx="5137569" cy="36745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37531" cy="3674491"/>
            </a:xfrm>
            <a:custGeom>
              <a:avLst/>
              <a:gdLst/>
              <a:ahLst/>
              <a:cxnLst/>
              <a:rect l="l" t="t" r="r" b="b"/>
              <a:pathLst>
                <a:path w="5137531" h="3674491">
                  <a:moveTo>
                    <a:pt x="0" y="0"/>
                  </a:moveTo>
                  <a:lnTo>
                    <a:pt x="5137531" y="0"/>
                  </a:lnTo>
                  <a:lnTo>
                    <a:pt x="5137531" y="3674491"/>
                  </a:lnTo>
                  <a:lnTo>
                    <a:pt x="0" y="367449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77727" y="1218943"/>
            <a:ext cx="744217" cy="104137"/>
            <a:chOff x="0" y="0"/>
            <a:chExt cx="992289" cy="1388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2251" cy="138811"/>
            </a:xfrm>
            <a:custGeom>
              <a:avLst/>
              <a:gdLst/>
              <a:ahLst/>
              <a:cxnLst/>
              <a:rect l="l" t="t" r="r" b="b"/>
              <a:pathLst>
                <a:path w="992251" h="138811">
                  <a:moveTo>
                    <a:pt x="0" y="0"/>
                  </a:moveTo>
                  <a:lnTo>
                    <a:pt x="992251" y="0"/>
                  </a:lnTo>
                  <a:lnTo>
                    <a:pt x="99225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84080" y="1463040"/>
            <a:ext cx="3291840" cy="1005840"/>
            <a:chOff x="0" y="0"/>
            <a:chExt cx="4389120" cy="13411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89120" cy="1341120"/>
            </a:xfrm>
            <a:custGeom>
              <a:avLst/>
              <a:gdLst/>
              <a:ahLst/>
              <a:cxnLst/>
              <a:rect l="l" t="t" r="r" b="b"/>
              <a:pathLst>
                <a:path w="4389120" h="1341120">
                  <a:moveTo>
                    <a:pt x="0" y="0"/>
                  </a:moveTo>
                  <a:lnTo>
                    <a:pt x="4389120" y="0"/>
                  </a:lnTo>
                  <a:lnTo>
                    <a:pt x="4389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769" b="-137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4389120" cy="1360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84080" y="2432304"/>
            <a:ext cx="3291840" cy="457200"/>
            <a:chOff x="0" y="0"/>
            <a:chExt cx="4389120" cy="609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609600"/>
            </a:xfrm>
            <a:custGeom>
              <a:avLst/>
              <a:gdLst/>
              <a:ahLst/>
              <a:cxnLst/>
              <a:rect l="l" t="t" r="r" b="b"/>
              <a:pathLst>
                <a:path w="4389120" h="609600">
                  <a:moveTo>
                    <a:pt x="0" y="0"/>
                  </a:moveTo>
                  <a:lnTo>
                    <a:pt x="4389120" y="0"/>
                  </a:lnTo>
                  <a:lnTo>
                    <a:pt x="438912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38912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FULL M2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84080" y="2871216"/>
            <a:ext cx="3291840" cy="731520"/>
            <a:chOff x="0" y="0"/>
            <a:chExt cx="4389120" cy="9753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975360"/>
            </a:xfrm>
            <a:custGeom>
              <a:avLst/>
              <a:gdLst/>
              <a:ahLst/>
              <a:cxnLst/>
              <a:rect l="l" t="t" r="r" b="b"/>
              <a:pathLst>
                <a:path w="4389120" h="97536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4389120" cy="1003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Lahore → Islamabad</a:t>
              </a:r>
            </a:p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Every Toll Plaza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755367" y="999487"/>
            <a:ext cx="3853177" cy="2755897"/>
            <a:chOff x="0" y="0"/>
            <a:chExt cx="5137569" cy="36745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37531" cy="3674491"/>
            </a:xfrm>
            <a:custGeom>
              <a:avLst/>
              <a:gdLst/>
              <a:ahLst/>
              <a:cxnLst/>
              <a:rect l="l" t="t" r="r" b="b"/>
              <a:pathLst>
                <a:path w="5137531" h="3674491">
                  <a:moveTo>
                    <a:pt x="0" y="0"/>
                  </a:moveTo>
                  <a:lnTo>
                    <a:pt x="5137531" y="0"/>
                  </a:lnTo>
                  <a:lnTo>
                    <a:pt x="5137531" y="3674491"/>
                  </a:lnTo>
                  <a:lnTo>
                    <a:pt x="0" y="367449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029687" y="1218943"/>
            <a:ext cx="744217" cy="104137"/>
            <a:chOff x="0" y="0"/>
            <a:chExt cx="992289" cy="1388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92251" cy="138811"/>
            </a:xfrm>
            <a:custGeom>
              <a:avLst/>
              <a:gdLst/>
              <a:ahLst/>
              <a:cxnLst/>
              <a:rect l="l" t="t" r="r" b="b"/>
              <a:pathLst>
                <a:path w="992251" h="138811">
                  <a:moveTo>
                    <a:pt x="0" y="0"/>
                  </a:moveTo>
                  <a:lnTo>
                    <a:pt x="992251" y="0"/>
                  </a:lnTo>
                  <a:lnTo>
                    <a:pt x="99225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036040" y="1463040"/>
            <a:ext cx="3291840" cy="1005840"/>
            <a:chOff x="0" y="0"/>
            <a:chExt cx="4389120" cy="13411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89120" cy="1341120"/>
            </a:xfrm>
            <a:custGeom>
              <a:avLst/>
              <a:gdLst/>
              <a:ahLst/>
              <a:cxnLst/>
              <a:rect l="l" t="t" r="r" b="b"/>
              <a:pathLst>
                <a:path w="4389120" h="1341120">
                  <a:moveTo>
                    <a:pt x="0" y="0"/>
                  </a:moveTo>
                  <a:lnTo>
                    <a:pt x="4389120" y="0"/>
                  </a:lnTo>
                  <a:lnTo>
                    <a:pt x="4389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769" b="-137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4389120" cy="1360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FWO / NHA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036040" y="2432304"/>
            <a:ext cx="3291840" cy="457200"/>
            <a:chOff x="0" y="0"/>
            <a:chExt cx="4389120" cy="6096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389120" cy="609600"/>
            </a:xfrm>
            <a:custGeom>
              <a:avLst/>
              <a:gdLst/>
              <a:ahLst/>
              <a:cxnLst/>
              <a:rect l="l" t="t" r="r" b="b"/>
              <a:pathLst>
                <a:path w="4389120" h="609600">
                  <a:moveTo>
                    <a:pt x="0" y="0"/>
                  </a:moveTo>
                  <a:lnTo>
                    <a:pt x="4389120" y="0"/>
                  </a:lnTo>
                  <a:lnTo>
                    <a:pt x="438912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38912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AUTHORITY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036040" y="2871216"/>
            <a:ext cx="3291840" cy="731520"/>
            <a:chOff x="0" y="0"/>
            <a:chExt cx="4389120" cy="97536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89120" cy="975360"/>
            </a:xfrm>
            <a:custGeom>
              <a:avLst/>
              <a:gdLst/>
              <a:ahLst/>
              <a:cxnLst/>
              <a:rect l="l" t="t" r="r" b="b"/>
              <a:pathLst>
                <a:path w="4389120" h="97536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4389120" cy="1003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Contract Partner</a:t>
              </a:r>
            </a:p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Official Rights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8007327" y="-6353"/>
            <a:ext cx="287017" cy="10299697"/>
            <a:chOff x="0" y="0"/>
            <a:chExt cx="382689" cy="1373292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82651" cy="13732890"/>
            </a:xfrm>
            <a:custGeom>
              <a:avLst/>
              <a:gdLst/>
              <a:ahLst/>
              <a:cxnLst/>
              <a:rect l="l" t="t" r="r" b="b"/>
              <a:pathLst>
                <a:path w="382651" h="13732890">
                  <a:moveTo>
                    <a:pt x="0" y="0"/>
                  </a:moveTo>
                  <a:lnTo>
                    <a:pt x="382651" y="0"/>
                  </a:lnTo>
                  <a:lnTo>
                    <a:pt x="382651" y="13732890"/>
                  </a:lnTo>
                  <a:lnTo>
                    <a:pt x="0" y="13732890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3B3838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M2  ·  M12  ·  SWAT MOTORWAY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 / 71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WHY MOTORWAY  ·  04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16459200" cy="2194560"/>
            <a:chOff x="0" y="0"/>
            <a:chExt cx="21945600" cy="2926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926080"/>
            </a:xfrm>
            <a:custGeom>
              <a:avLst/>
              <a:gdLst/>
              <a:ahLst/>
              <a:cxnLst/>
              <a:rect l="l" t="t" r="r" b="b"/>
              <a:pathLst>
                <a:path w="21945600" h="292608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1945600" cy="29546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 captive audience,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for four hours straight.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3621024"/>
            <a:ext cx="16642080" cy="1554480"/>
            <a:chOff x="0" y="0"/>
            <a:chExt cx="22189440" cy="2072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89439" cy="2072640"/>
            </a:xfrm>
            <a:custGeom>
              <a:avLst/>
              <a:gdLst/>
              <a:ahLst/>
              <a:cxnLst/>
              <a:rect l="l" t="t" r="r" b="b"/>
              <a:pathLst>
                <a:path w="22189439" h="2072640">
                  <a:moveTo>
                    <a:pt x="0" y="0"/>
                  </a:moveTo>
                  <a:lnTo>
                    <a:pt x="22189439" y="0"/>
                  </a:lnTo>
                  <a:lnTo>
                    <a:pt x="22189439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8604" b="-1586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89440" cy="2120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760"/>
                </a:lnSpc>
              </a:pPr>
              <a:r>
                <a:rPr lang="en-US" sz="23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Lahore–Islamabad M2 is Pakistan's single busiest long-haul corridor. Between 80,000 and 100,000 vehicles travel it every day — and each passenger spends roughly four uninterrupted hours on the road. For a brand, that's the kind of dwell time no urban billboard, radio spot, or streaming ad can match.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6607" y="5388607"/>
            <a:ext cx="16654777" cy="122425"/>
            <a:chOff x="0" y="0"/>
            <a:chExt cx="22206369" cy="1632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6331" cy="163195"/>
            </a:xfrm>
            <a:custGeom>
              <a:avLst/>
              <a:gdLst/>
              <a:ahLst/>
              <a:cxnLst/>
              <a:rect l="l" t="t" r="r" b="b"/>
              <a:pathLst>
                <a:path w="22206331" h="163195">
                  <a:moveTo>
                    <a:pt x="0" y="0"/>
                  </a:moveTo>
                  <a:lnTo>
                    <a:pt x="22206331" y="0"/>
                  </a:lnTo>
                  <a:lnTo>
                    <a:pt x="22206331" y="163195"/>
                  </a:lnTo>
                  <a:lnTo>
                    <a:pt x="0" y="163195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6607" y="5662927"/>
            <a:ext cx="5224777" cy="3578857"/>
            <a:chOff x="0" y="0"/>
            <a:chExt cx="6966369" cy="47718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6607" y="5662927"/>
            <a:ext cx="140713" cy="3578857"/>
            <a:chOff x="0" y="0"/>
            <a:chExt cx="187617" cy="47718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720" y="5852160"/>
            <a:ext cx="4754880" cy="1499616"/>
            <a:chOff x="0" y="0"/>
            <a:chExt cx="6339840" cy="199948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80K–100K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8720" y="7315200"/>
            <a:ext cx="4754880" cy="548640"/>
            <a:chOff x="0" y="0"/>
            <a:chExt cx="6339840" cy="7315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VEHICLES DAILY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88720" y="7827264"/>
            <a:ext cx="4754880" cy="1188720"/>
            <a:chOff x="0" y="0"/>
            <a:chExt cx="6339840" cy="15849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on the M2 corridor alone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85887" y="5662927"/>
            <a:ext cx="5224777" cy="3578857"/>
            <a:chOff x="0" y="0"/>
            <a:chExt cx="6966369" cy="477180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85887" y="5662927"/>
            <a:ext cx="140713" cy="3578857"/>
            <a:chOff x="0" y="0"/>
            <a:chExt cx="187617" cy="477180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58000" y="5852160"/>
            <a:ext cx="4754880" cy="1499616"/>
            <a:chOff x="0" y="0"/>
            <a:chExt cx="6339840" cy="199948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~4 HRS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58000" y="7315200"/>
            <a:ext cx="4754880" cy="548640"/>
            <a:chOff x="0" y="0"/>
            <a:chExt cx="6339840" cy="7315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EXPOSURE PER TRIP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8000" y="7827264"/>
            <a:ext cx="4754880" cy="1188720"/>
            <a:chOff x="0" y="0"/>
            <a:chExt cx="6339840" cy="15849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uninterrupted, captive audience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155167" y="5662927"/>
            <a:ext cx="5224777" cy="3578857"/>
            <a:chOff x="0" y="0"/>
            <a:chExt cx="6966369" cy="477180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155167" y="5662927"/>
            <a:ext cx="140713" cy="3578857"/>
            <a:chOff x="0" y="0"/>
            <a:chExt cx="187617" cy="477180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527280" y="5852160"/>
            <a:ext cx="4754880" cy="1499616"/>
            <a:chOff x="0" y="0"/>
            <a:chExt cx="6339840" cy="199948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2.4M+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527280" y="7315200"/>
            <a:ext cx="4754880" cy="548640"/>
            <a:chOff x="0" y="0"/>
            <a:chExt cx="6339840" cy="73152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MONTHLY IMPRESSIONS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527280" y="7827264"/>
            <a:ext cx="4754880" cy="1188720"/>
            <a:chOff x="0" y="0"/>
            <a:chExt cx="6339840" cy="15849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 premium placement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WHY MOTORWAY ADVERTISING WINS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 / 71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1687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BillBoards.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641" t="-72" r="-146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541173" y="3536665"/>
            <a:ext cx="382423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5"/>
              </a:lnSpc>
            </a:pPr>
            <a:r>
              <a:rPr lang="en-US" sz="28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Ravi Toll Plaza Exit North Towards Islamabad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6" name="Freeform 16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3,000,000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300*30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  <p:sp>
        <p:nvSpPr>
          <p:cNvPr id="22" name="Freeform 22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36665"/>
            <a:ext cx="382423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5"/>
              </a:lnSpc>
            </a:pPr>
            <a:r>
              <a:rPr lang="en-US" sz="2871" b="1" spc="358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Ravi Toll Plaza Exit South</a:t>
            </a:r>
          </a:p>
          <a:p>
            <a:pPr algn="l">
              <a:lnSpc>
                <a:spcPts val="3445"/>
              </a:lnSpc>
            </a:pPr>
            <a:r>
              <a:rPr lang="en-US" sz="2871" b="1" spc="318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Towards LAHORE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160*30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54" t="-8700" b="-69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36665"/>
            <a:ext cx="3824230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5"/>
              </a:lnSpc>
            </a:pPr>
            <a:r>
              <a:rPr lang="en-US" sz="2871" b="1" spc="318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Islamabad Toll Plaza Exit South Towards Lahore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60*20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095" r="-10096" b="-339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Islamabad Toll Plaza Exit North Towards Islamabad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60*20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8447" b="-41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Freeform 2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 Islamabad To Lahore (South)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0"/>
            <a:ext cx="14145311" cy="9573768"/>
            <a:chOff x="0" y="0"/>
            <a:chExt cx="18860414" cy="127650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765024"/>
            </a:xfrm>
            <a:custGeom>
              <a:avLst/>
              <a:gdLst/>
              <a:ahLst/>
              <a:cxnLst/>
              <a:rect l="l" t="t" r="r" b="b"/>
              <a:pathLst>
                <a:path w="18860478" h="12765024">
                  <a:moveTo>
                    <a:pt x="0" y="0"/>
                  </a:moveTo>
                  <a:lnTo>
                    <a:pt x="18860478" y="0"/>
                  </a:lnTo>
                  <a:lnTo>
                    <a:pt x="18860478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983" r="-99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Freeform 2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Islamabad To Lahore (South)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45" r="-97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2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 Lahore To Islamabad (North)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44" r="-96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Freeform 3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 Lahore To Islamabad (North)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71" r="-977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Freeform 3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 Lahore To Islamabad (North)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11" r="-98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Freeform 3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Sukheki Rest Area Lahore To Islamabad (North)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944" r="-99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Freeform 3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Kallar Kahar Rest Area Islamabad To Lahore (South)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350,000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20*10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85" r="-97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Freeform 3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Lahore To Islamabad Bhera Rest Area (North)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98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36*10</a:t>
            </a:r>
          </a:p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Backlit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87" r="-97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Freeform 4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TextBox 4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Lahore To Islamabad Sukheki Rest Area (North)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98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36*10</a:t>
            </a:r>
          </a:p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Backlit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4" r="-57857" b="-80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987" r="-99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Freeform 4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Islamabad Toll Plaza Both Sides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375 x 9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4" r="-57857" b="-80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60415" cy="12730253"/>
            </a:xfrm>
            <a:custGeom>
              <a:avLst/>
              <a:gdLst/>
              <a:ahLst/>
              <a:cxnLst/>
              <a:rect l="l" t="t" r="r" b="b"/>
              <a:pathLst>
                <a:path w="18860415" h="12730253">
                  <a:moveTo>
                    <a:pt x="0" y="0"/>
                  </a:moveTo>
                  <a:lnTo>
                    <a:pt x="18860415" y="0"/>
                  </a:lnTo>
                  <a:lnTo>
                    <a:pt x="18860415" y="12730253"/>
                  </a:lnTo>
                  <a:lnTo>
                    <a:pt x="0" y="12730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122" r="-29567" b="-4855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Freeform 4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Ravi Toll Plaza (North &amp; South)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Both Sides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4,000,000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435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4" r="-57857" b="-80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60415" cy="12730253"/>
            </a:xfrm>
            <a:custGeom>
              <a:avLst/>
              <a:gdLst/>
              <a:ahLst/>
              <a:cxnLst/>
              <a:rect l="l" t="t" r="r" b="b"/>
              <a:pathLst>
                <a:path w="18860415" h="12730253">
                  <a:moveTo>
                    <a:pt x="0" y="0"/>
                  </a:moveTo>
                  <a:lnTo>
                    <a:pt x="18860415" y="0"/>
                  </a:lnTo>
                  <a:lnTo>
                    <a:pt x="18860415" y="12730253"/>
                  </a:lnTo>
                  <a:lnTo>
                    <a:pt x="0" y="12730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49" b="-774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43461" y="26060"/>
            <a:ext cx="14144539" cy="9534916"/>
            <a:chOff x="0" y="0"/>
            <a:chExt cx="18859386" cy="1271322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859385" cy="12713221"/>
            </a:xfrm>
            <a:custGeom>
              <a:avLst/>
              <a:gdLst/>
              <a:ahLst/>
              <a:cxnLst/>
              <a:rect l="l" t="t" r="r" b="b"/>
              <a:pathLst>
                <a:path w="18859385" h="12713221">
                  <a:moveTo>
                    <a:pt x="0" y="0"/>
                  </a:moveTo>
                  <a:lnTo>
                    <a:pt x="18859385" y="0"/>
                  </a:lnTo>
                  <a:lnTo>
                    <a:pt x="18859385" y="12713221"/>
                  </a:lnTo>
                  <a:lnTo>
                    <a:pt x="0" y="12713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37" r="-98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" name="Freeform 4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40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Babu Sabu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Islamabad To Lahore Both Side Quantity (2)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87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4" r="-57857" b="-80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60415" cy="12730253"/>
            </a:xfrm>
            <a:custGeom>
              <a:avLst/>
              <a:gdLst/>
              <a:ahLst/>
              <a:cxnLst/>
              <a:rect l="l" t="t" r="r" b="b"/>
              <a:pathLst>
                <a:path w="18860415" h="12730253">
                  <a:moveTo>
                    <a:pt x="0" y="0"/>
                  </a:moveTo>
                  <a:lnTo>
                    <a:pt x="18860415" y="0"/>
                  </a:lnTo>
                  <a:lnTo>
                    <a:pt x="18860415" y="12730253"/>
                  </a:lnTo>
                  <a:lnTo>
                    <a:pt x="0" y="12730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49" b="-774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43461" y="26060"/>
            <a:ext cx="14144539" cy="9534916"/>
            <a:chOff x="0" y="0"/>
            <a:chExt cx="18859386" cy="1271322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859385" cy="12713221"/>
            </a:xfrm>
            <a:custGeom>
              <a:avLst/>
              <a:gdLst/>
              <a:ahLst/>
              <a:cxnLst/>
              <a:rect l="l" t="t" r="r" b="b"/>
              <a:pathLst>
                <a:path w="18859385" h="12713221">
                  <a:moveTo>
                    <a:pt x="0" y="0"/>
                  </a:moveTo>
                  <a:lnTo>
                    <a:pt x="18859385" y="0"/>
                  </a:lnTo>
                  <a:lnTo>
                    <a:pt x="18859385" y="12713221"/>
                  </a:lnTo>
                  <a:lnTo>
                    <a:pt x="0" y="12713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5" r="-57959" b="-78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090369" y="52121"/>
            <a:ext cx="14197174" cy="9550299"/>
            <a:chOff x="0" y="0"/>
            <a:chExt cx="18929565" cy="1273373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29565" cy="12733731"/>
            </a:xfrm>
            <a:custGeom>
              <a:avLst/>
              <a:gdLst/>
              <a:ahLst/>
              <a:cxnLst/>
              <a:rect l="l" t="t" r="r" b="b"/>
              <a:pathLst>
                <a:path w="18929565" h="12733731">
                  <a:moveTo>
                    <a:pt x="0" y="0"/>
                  </a:moveTo>
                  <a:lnTo>
                    <a:pt x="18929565" y="0"/>
                  </a:lnTo>
                  <a:lnTo>
                    <a:pt x="18929565" y="12733731"/>
                  </a:lnTo>
                  <a:lnTo>
                    <a:pt x="0" y="127337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67" r="-97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Freeform 4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Babu Sabu Toll Plaza Lahore To Islamabad Quantity (1)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4" r="-57857" b="-80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60415" cy="12730253"/>
            </a:xfrm>
            <a:custGeom>
              <a:avLst/>
              <a:gdLst/>
              <a:ahLst/>
              <a:cxnLst/>
              <a:rect l="l" t="t" r="r" b="b"/>
              <a:pathLst>
                <a:path w="18860415" h="12730253">
                  <a:moveTo>
                    <a:pt x="0" y="0"/>
                  </a:moveTo>
                  <a:lnTo>
                    <a:pt x="18860415" y="0"/>
                  </a:lnTo>
                  <a:lnTo>
                    <a:pt x="18860415" y="12730253"/>
                  </a:lnTo>
                  <a:lnTo>
                    <a:pt x="0" y="12730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49" b="-774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43461" y="26060"/>
            <a:ext cx="14144539" cy="9534916"/>
            <a:chOff x="0" y="0"/>
            <a:chExt cx="18859386" cy="1271322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859385" cy="12713221"/>
            </a:xfrm>
            <a:custGeom>
              <a:avLst/>
              <a:gdLst/>
              <a:ahLst/>
              <a:cxnLst/>
              <a:rect l="l" t="t" r="r" b="b"/>
              <a:pathLst>
                <a:path w="18859385" h="12713221">
                  <a:moveTo>
                    <a:pt x="0" y="0"/>
                  </a:moveTo>
                  <a:lnTo>
                    <a:pt x="18859385" y="0"/>
                  </a:lnTo>
                  <a:lnTo>
                    <a:pt x="18859385" y="12713221"/>
                  </a:lnTo>
                  <a:lnTo>
                    <a:pt x="0" y="12713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5" r="-57959" b="-78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090369" y="52121"/>
            <a:ext cx="14197174" cy="9550299"/>
            <a:chOff x="0" y="0"/>
            <a:chExt cx="18929565" cy="1273373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29565" cy="12733731"/>
            </a:xfrm>
            <a:custGeom>
              <a:avLst/>
              <a:gdLst/>
              <a:ahLst/>
              <a:cxnLst/>
              <a:rect l="l" t="t" r="r" b="b"/>
              <a:pathLst>
                <a:path w="18929565" h="12733731">
                  <a:moveTo>
                    <a:pt x="0" y="0"/>
                  </a:moveTo>
                  <a:lnTo>
                    <a:pt x="18929565" y="0"/>
                  </a:lnTo>
                  <a:lnTo>
                    <a:pt x="18929565" y="12733731"/>
                  </a:lnTo>
                  <a:lnTo>
                    <a:pt x="0" y="127337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59" r="-57373" b="-77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090369" y="0"/>
            <a:ext cx="14197631" cy="9602419"/>
            <a:chOff x="0" y="0"/>
            <a:chExt cx="18930175" cy="1280322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30175" cy="12803226"/>
            </a:xfrm>
            <a:custGeom>
              <a:avLst/>
              <a:gdLst/>
              <a:ahLst/>
              <a:cxnLst/>
              <a:rect l="l" t="t" r="r" b="b"/>
              <a:pathLst>
                <a:path w="18930175" h="12803226">
                  <a:moveTo>
                    <a:pt x="0" y="0"/>
                  </a:moveTo>
                  <a:lnTo>
                    <a:pt x="18930175" y="0"/>
                  </a:lnTo>
                  <a:lnTo>
                    <a:pt x="18930175" y="12803226"/>
                  </a:lnTo>
                  <a:lnTo>
                    <a:pt x="0" y="12803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097" r="-100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Freeform 5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Kot Abdul Malik Interchange Islamabad To Lahore North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44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9551" cy="12695518"/>
            </a:xfrm>
            <a:custGeom>
              <a:avLst/>
              <a:gdLst/>
              <a:ahLst/>
              <a:cxnLst/>
              <a:rect l="l" t="t" r="r" b="b"/>
              <a:pathLst>
                <a:path w="18869551" h="12695518">
                  <a:moveTo>
                    <a:pt x="0" y="0"/>
                  </a:moveTo>
                  <a:lnTo>
                    <a:pt x="18869551" y="0"/>
                  </a:lnTo>
                  <a:lnTo>
                    <a:pt x="18869551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4" r="-57857" b="-80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26060"/>
            <a:ext cx="14145768" cy="9547708"/>
            <a:chOff x="0" y="0"/>
            <a:chExt cx="18861024" cy="127302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1024" cy="12730276"/>
            </a:xfrm>
            <a:custGeom>
              <a:avLst/>
              <a:gdLst/>
              <a:ahLst/>
              <a:cxnLst/>
              <a:rect l="l" t="t" r="r" b="b"/>
              <a:pathLst>
                <a:path w="18861024" h="12730276">
                  <a:moveTo>
                    <a:pt x="0" y="0"/>
                  </a:moveTo>
                  <a:lnTo>
                    <a:pt x="18861024" y="0"/>
                  </a:lnTo>
                  <a:lnTo>
                    <a:pt x="1886102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60415" cy="12730253"/>
            </a:xfrm>
            <a:custGeom>
              <a:avLst/>
              <a:gdLst/>
              <a:ahLst/>
              <a:cxnLst/>
              <a:rect l="l" t="t" r="r" b="b"/>
              <a:pathLst>
                <a:path w="18860415" h="12730253">
                  <a:moveTo>
                    <a:pt x="0" y="0"/>
                  </a:moveTo>
                  <a:lnTo>
                    <a:pt x="18860415" y="0"/>
                  </a:lnTo>
                  <a:lnTo>
                    <a:pt x="18860415" y="12730253"/>
                  </a:lnTo>
                  <a:lnTo>
                    <a:pt x="0" y="12730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49" b="-774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43461" y="26060"/>
            <a:ext cx="14144539" cy="9534916"/>
            <a:chOff x="0" y="0"/>
            <a:chExt cx="18859386" cy="1271322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859385" cy="12713221"/>
            </a:xfrm>
            <a:custGeom>
              <a:avLst/>
              <a:gdLst/>
              <a:ahLst/>
              <a:cxnLst/>
              <a:rect l="l" t="t" r="r" b="b"/>
              <a:pathLst>
                <a:path w="18859385" h="12713221">
                  <a:moveTo>
                    <a:pt x="0" y="0"/>
                  </a:moveTo>
                  <a:lnTo>
                    <a:pt x="18859385" y="0"/>
                  </a:lnTo>
                  <a:lnTo>
                    <a:pt x="18859385" y="12713221"/>
                  </a:lnTo>
                  <a:lnTo>
                    <a:pt x="0" y="12713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5" r="-57959" b="-78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090369" y="52121"/>
            <a:ext cx="14197174" cy="9550299"/>
            <a:chOff x="0" y="0"/>
            <a:chExt cx="18929565" cy="1273373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29565" cy="12733731"/>
            </a:xfrm>
            <a:custGeom>
              <a:avLst/>
              <a:gdLst/>
              <a:ahLst/>
              <a:cxnLst/>
              <a:rect l="l" t="t" r="r" b="b"/>
              <a:pathLst>
                <a:path w="18929565" h="12733731">
                  <a:moveTo>
                    <a:pt x="0" y="0"/>
                  </a:moveTo>
                  <a:lnTo>
                    <a:pt x="18929565" y="0"/>
                  </a:lnTo>
                  <a:lnTo>
                    <a:pt x="18929565" y="12733731"/>
                  </a:lnTo>
                  <a:lnTo>
                    <a:pt x="0" y="127337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59" r="-57373" b="-77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090369" y="0"/>
            <a:ext cx="14197631" cy="9602419"/>
            <a:chOff x="0" y="0"/>
            <a:chExt cx="18930175" cy="1280322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30175" cy="12803226"/>
            </a:xfrm>
            <a:custGeom>
              <a:avLst/>
              <a:gdLst/>
              <a:ahLst/>
              <a:cxnLst/>
              <a:rect l="l" t="t" r="r" b="b"/>
              <a:pathLst>
                <a:path w="18930175" h="12803226">
                  <a:moveTo>
                    <a:pt x="0" y="0"/>
                  </a:moveTo>
                  <a:lnTo>
                    <a:pt x="18930175" y="0"/>
                  </a:lnTo>
                  <a:lnTo>
                    <a:pt x="18930175" y="12803226"/>
                  </a:lnTo>
                  <a:lnTo>
                    <a:pt x="0" y="12803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58" r="-57368" b="-71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090369" y="0"/>
            <a:ext cx="14197174" cy="9602419"/>
            <a:chOff x="0" y="0"/>
            <a:chExt cx="18929565" cy="1280322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929565" cy="12803226"/>
            </a:xfrm>
            <a:custGeom>
              <a:avLst/>
              <a:gdLst/>
              <a:ahLst/>
              <a:cxnLst/>
              <a:rect l="l" t="t" r="r" b="b"/>
              <a:pathLst>
                <a:path w="18929565" h="12803226">
                  <a:moveTo>
                    <a:pt x="0" y="0"/>
                  </a:moveTo>
                  <a:lnTo>
                    <a:pt x="18929565" y="0"/>
                  </a:lnTo>
                  <a:lnTo>
                    <a:pt x="18929565" y="12803226"/>
                  </a:lnTo>
                  <a:lnTo>
                    <a:pt x="0" y="12803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054" r="-100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Freeform 5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Kot Abdul Malik Interchange Lahore To Islamabad South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44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87" r="-97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Freeform 3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40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Kala Shah Kaku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Lahore To Islamabad Both Side Quantity (2)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190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292" r="-9882" b="-161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Freeform 3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40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Faiz Pur Interchange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Lahore To Islamabad North Quantity (2)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47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564" r="-95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Freeform 4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TextBox 4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Faiz Pur Interchange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Islamabad To Lahore South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47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45" r="-97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Freeform 4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Sheikhu Pura Inter change Lahore To Islamabad North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77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95" r="-97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Freeform 4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Sheikhu Pura Inter change Islamabad To Lahore South Quantity (2)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44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25" r="-96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" name="Freeform 4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Hiran Minar Toll Plaza 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45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95" r="-96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Freeform 4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CHAKRI TOLL PLAZA 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40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67" r="-96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Freeform 5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North / South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25" r="-96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Freeform 5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North / South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25" r="-96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Freeform 5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Kot Momin Toll Plaza North / South 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39" r="-97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Freeform 5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TextBox 5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Saalam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20" r="-97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" name="Freeform 5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Kot Sarwar Toll Plaza North /  South 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944" r="-99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Freeform 5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TextBox 5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Pindi Bhattian Toll Plaza North / South 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07" r="-98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0" name="Freeform 6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TextBox 6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Khanqa Dogran Toll Plaza 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96" r="-979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Freeform 6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TextBox 6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Kot Pindi Das Toll Plaza North / South 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09" r="-970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" name="Freeform 6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5" name="TextBox 6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Sial Mor Toll Plaza North / South Both Side Quantity (4)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63" r="-976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" name="Freeform 6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7" name="TextBox 6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Neela Dullah Toll Plaza 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01" r="-960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" name="Freeform 6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9" name="TextBox 6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Thalian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87" r="-94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Freeform 7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TextBox 7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Lillah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66299" y="52121"/>
            <a:ext cx="14221701" cy="9535645"/>
            <a:chOff x="0" y="0"/>
            <a:chExt cx="18962268" cy="1271419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62269" cy="12714193"/>
            </a:xfrm>
            <a:custGeom>
              <a:avLst/>
              <a:gdLst/>
              <a:ahLst/>
              <a:cxnLst/>
              <a:rect l="l" t="t" r="r" b="b"/>
              <a:pathLst>
                <a:path w="18962269" h="12714193">
                  <a:moveTo>
                    <a:pt x="0" y="0"/>
                  </a:moveTo>
                  <a:lnTo>
                    <a:pt x="18962269" y="0"/>
                  </a:lnTo>
                  <a:lnTo>
                    <a:pt x="18962269" y="12714193"/>
                  </a:lnTo>
                  <a:lnTo>
                    <a:pt x="0" y="1271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29" r="-96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" name="Freeform 7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TextBox 7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8548386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18002" y="3527140"/>
            <a:ext cx="3824230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Lillah Toll Plaza</a:t>
            </a:r>
          </a:p>
          <a:p>
            <a:pPr algn="l">
              <a:lnSpc>
                <a:spcPts val="3205"/>
              </a:lnSpc>
            </a:pPr>
            <a:r>
              <a:rPr lang="en-US" sz="2671" b="1" spc="29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North / South Both Side Quantity (4)</a:t>
            </a:r>
          </a:p>
          <a:p>
            <a:pPr algn="l">
              <a:lnSpc>
                <a:spcPts val="3205"/>
              </a:lnSpc>
            </a:pPr>
            <a:endParaRPr lang="en-US" sz="2671" b="1" spc="29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7" name="Freeform 17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46 x 8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4066299" y="52121"/>
            <a:ext cx="14221701" cy="9535645"/>
            <a:chOff x="0" y="0"/>
            <a:chExt cx="18962268" cy="12714193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8962269" cy="12714193"/>
            </a:xfrm>
            <a:custGeom>
              <a:avLst/>
              <a:gdLst/>
              <a:ahLst/>
              <a:cxnLst/>
              <a:rect l="l" t="t" r="r" b="b"/>
              <a:pathLst>
                <a:path w="18962269" h="12714193">
                  <a:moveTo>
                    <a:pt x="0" y="0"/>
                  </a:moveTo>
                  <a:lnTo>
                    <a:pt x="18962269" y="0"/>
                  </a:lnTo>
                  <a:lnTo>
                    <a:pt x="18962269" y="12714193"/>
                  </a:lnTo>
                  <a:lnTo>
                    <a:pt x="0" y="1271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509" r="-57102" b="-78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3999090" y="64913"/>
            <a:ext cx="14288910" cy="9522853"/>
            <a:chOff x="0" y="0"/>
            <a:chExt cx="19051880" cy="12697137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9051879" cy="12697137"/>
            </a:xfrm>
            <a:custGeom>
              <a:avLst/>
              <a:gdLst/>
              <a:ahLst/>
              <a:cxnLst/>
              <a:rect l="l" t="t" r="r" b="b"/>
              <a:pathLst>
                <a:path w="19051879" h="12697137">
                  <a:moveTo>
                    <a:pt x="0" y="0"/>
                  </a:moveTo>
                  <a:lnTo>
                    <a:pt x="19051879" y="0"/>
                  </a:lnTo>
                  <a:lnTo>
                    <a:pt x="19051879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240" r="-924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Pedestrian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Bridge.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36665"/>
            <a:ext cx="3824230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5"/>
              </a:lnSpc>
            </a:pPr>
            <a:r>
              <a:rPr lang="en-US" sz="2571" b="1" spc="28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Pedestrian Bridge</a:t>
            </a:r>
          </a:p>
          <a:p>
            <a:pPr algn="l">
              <a:lnSpc>
                <a:spcPts val="3085"/>
              </a:lnSpc>
            </a:pPr>
            <a:r>
              <a:rPr lang="en-US" sz="2571" b="1" spc="28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Near Thoker Niaz Baig Both Side Quantity (2)</a:t>
            </a:r>
          </a:p>
          <a:p>
            <a:pPr algn="l">
              <a:lnSpc>
                <a:spcPts val="3085"/>
              </a:lnSpc>
            </a:pPr>
            <a:endParaRPr lang="en-US" sz="2571" b="1" spc="285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66299" y="52121"/>
            <a:ext cx="14221701" cy="9535645"/>
            <a:chOff x="0" y="0"/>
            <a:chExt cx="18962268" cy="1271419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62269" cy="12714193"/>
            </a:xfrm>
            <a:custGeom>
              <a:avLst/>
              <a:gdLst/>
              <a:ahLst/>
              <a:cxnLst/>
              <a:rect l="l" t="t" r="r" b="b"/>
              <a:pathLst>
                <a:path w="18962269" h="12714193">
                  <a:moveTo>
                    <a:pt x="0" y="0"/>
                  </a:moveTo>
                  <a:lnTo>
                    <a:pt x="18962269" y="0"/>
                  </a:lnTo>
                  <a:lnTo>
                    <a:pt x="18962269" y="12714193"/>
                  </a:lnTo>
                  <a:lnTo>
                    <a:pt x="0" y="1271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102" b="-78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3999090" y="64913"/>
            <a:ext cx="14288910" cy="9522853"/>
            <a:chOff x="0" y="0"/>
            <a:chExt cx="19051880" cy="12697137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9051879" cy="12697137"/>
            </a:xfrm>
            <a:custGeom>
              <a:avLst/>
              <a:gdLst/>
              <a:ahLst/>
              <a:cxnLst/>
              <a:rect l="l" t="t" r="r" b="b"/>
              <a:pathLst>
                <a:path w="19051879" h="12697137">
                  <a:moveTo>
                    <a:pt x="0" y="0"/>
                  </a:moveTo>
                  <a:lnTo>
                    <a:pt x="19051879" y="0"/>
                  </a:lnTo>
                  <a:lnTo>
                    <a:pt x="19051879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375" r="-56363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3999090" y="64913"/>
            <a:ext cx="14281938" cy="9547708"/>
            <a:chOff x="0" y="0"/>
            <a:chExt cx="19042584" cy="12730277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9042585" cy="12730276"/>
            </a:xfrm>
            <a:custGeom>
              <a:avLst/>
              <a:gdLst/>
              <a:ahLst/>
              <a:cxnLst/>
              <a:rect l="l" t="t" r="r" b="b"/>
              <a:pathLst>
                <a:path w="19042585" h="12730276">
                  <a:moveTo>
                    <a:pt x="0" y="0"/>
                  </a:moveTo>
                  <a:lnTo>
                    <a:pt x="19042585" y="0"/>
                  </a:lnTo>
                  <a:lnTo>
                    <a:pt x="19042585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351" r="-935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Freeform 7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TextBox 7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824230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Pedestrian Bridge</a:t>
            </a:r>
          </a:p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Near Babu Sabu</a:t>
            </a:r>
          </a:p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Both Side Quantity (2)</a:t>
            </a:r>
          </a:p>
          <a:p>
            <a:pPr algn="l">
              <a:lnSpc>
                <a:spcPts val="2965"/>
              </a:lnSpc>
            </a:pPr>
            <a:endParaRPr lang="en-US" sz="2471" b="1" spc="274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186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1043"/>
            <a:ext cx="14175008" cy="9551577"/>
            <a:chOff x="0" y="0"/>
            <a:chExt cx="18900010" cy="1273543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900011" cy="12735437"/>
            </a:xfrm>
            <a:custGeom>
              <a:avLst/>
              <a:gdLst/>
              <a:ahLst/>
              <a:cxnLst/>
              <a:rect l="l" t="t" r="r" b="b"/>
              <a:pathLst>
                <a:path w="18900011" h="12735437">
                  <a:moveTo>
                    <a:pt x="0" y="0"/>
                  </a:moveTo>
                  <a:lnTo>
                    <a:pt x="18900011" y="0"/>
                  </a:lnTo>
                  <a:lnTo>
                    <a:pt x="18900011" y="12735437"/>
                  </a:lnTo>
                  <a:lnTo>
                    <a:pt x="0" y="12735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81" r="-98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Freeform 5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TextBox 5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824230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Pedestrian Bridge</a:t>
            </a:r>
          </a:p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After Babu Sabu Quantity (1)</a:t>
            </a:r>
          </a:p>
          <a:p>
            <a:pPr algn="l">
              <a:lnSpc>
                <a:spcPts val="2965"/>
              </a:lnSpc>
            </a:pPr>
            <a:endParaRPr lang="en-US" sz="2471" b="1" spc="274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117 x 8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60421" y="64913"/>
            <a:ext cx="14227579" cy="9543940"/>
            <a:chOff x="0" y="0"/>
            <a:chExt cx="18970106" cy="1272525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70106" cy="12725253"/>
            </a:xfrm>
            <a:custGeom>
              <a:avLst/>
              <a:gdLst/>
              <a:ahLst/>
              <a:cxnLst/>
              <a:rect l="l" t="t" r="r" b="b"/>
              <a:pathLst>
                <a:path w="18970106" h="12725253">
                  <a:moveTo>
                    <a:pt x="0" y="0"/>
                  </a:moveTo>
                  <a:lnTo>
                    <a:pt x="18970106" y="0"/>
                  </a:lnTo>
                  <a:lnTo>
                    <a:pt x="18970106" y="12725253"/>
                  </a:lnTo>
                  <a:lnTo>
                    <a:pt x="0" y="1272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643" r="-96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" name="Freeform 7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TextBox 7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03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Static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Pylons.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50437" y="3415019"/>
            <a:ext cx="3589480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b="1" spc="210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Rest Area (Pylons) Entry Points North / South. Bhera (06), Sukheki (04), Kallar Kahar (02) Sial (02), Chakri (02)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72136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109163"/>
            <a:ext cx="376701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3"/>
              </a:lnSpc>
            </a:pPr>
            <a:r>
              <a:rPr lang="en-US" sz="42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60,000 Each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 x 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50896" y="40974"/>
            <a:ext cx="14541111" cy="9543940"/>
            <a:chOff x="0" y="0"/>
            <a:chExt cx="19388148" cy="1272525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9388148" cy="12725253"/>
            </a:xfrm>
            <a:custGeom>
              <a:avLst/>
              <a:gdLst/>
              <a:ahLst/>
              <a:cxnLst/>
              <a:rect l="l" t="t" r="r" b="b"/>
              <a:pathLst>
                <a:path w="19388148" h="12725253">
                  <a:moveTo>
                    <a:pt x="0" y="0"/>
                  </a:moveTo>
                  <a:lnTo>
                    <a:pt x="19388148" y="0"/>
                  </a:lnTo>
                  <a:lnTo>
                    <a:pt x="19388148" y="12725253"/>
                  </a:lnTo>
                  <a:lnTo>
                    <a:pt x="0" y="1272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336" r="-83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" name="Freeform 7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TextBox 7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50437" y="3415019"/>
            <a:ext cx="3589480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b="1" spc="210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Rest Area (Pylons) Exit Points North / South. Bhera (02), Sukheki (02), Kallar Kahar (02) Sial (02), Chakri (02)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72136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109163"/>
            <a:ext cx="376701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3"/>
              </a:lnSpc>
            </a:pPr>
            <a:r>
              <a:rPr lang="en-US" sz="42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60,000 Each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 x 10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66299" y="52121"/>
            <a:ext cx="14221701" cy="9535645"/>
            <a:chOff x="0" y="0"/>
            <a:chExt cx="18962268" cy="1271419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62269" cy="12714193"/>
            </a:xfrm>
            <a:custGeom>
              <a:avLst/>
              <a:gdLst/>
              <a:ahLst/>
              <a:cxnLst/>
              <a:rect l="l" t="t" r="r" b="b"/>
              <a:pathLst>
                <a:path w="18962269" h="12714193">
                  <a:moveTo>
                    <a:pt x="0" y="0"/>
                  </a:moveTo>
                  <a:lnTo>
                    <a:pt x="18962269" y="0"/>
                  </a:lnTo>
                  <a:lnTo>
                    <a:pt x="18962269" y="12714193"/>
                  </a:lnTo>
                  <a:lnTo>
                    <a:pt x="0" y="1271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102" b="-78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3999090" y="64913"/>
            <a:ext cx="14288910" cy="9522853"/>
            <a:chOff x="0" y="0"/>
            <a:chExt cx="19051880" cy="12697137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9051879" cy="12697137"/>
            </a:xfrm>
            <a:custGeom>
              <a:avLst/>
              <a:gdLst/>
              <a:ahLst/>
              <a:cxnLst/>
              <a:rect l="l" t="t" r="r" b="b"/>
              <a:pathLst>
                <a:path w="19051879" h="12697137">
                  <a:moveTo>
                    <a:pt x="0" y="0"/>
                  </a:moveTo>
                  <a:lnTo>
                    <a:pt x="19051879" y="0"/>
                  </a:lnTo>
                  <a:lnTo>
                    <a:pt x="19051879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375" r="-56363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3999090" y="52121"/>
            <a:ext cx="14288910" cy="9543384"/>
            <a:chOff x="0" y="0"/>
            <a:chExt cx="19051880" cy="12724512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9051879" cy="12724512"/>
            </a:xfrm>
            <a:custGeom>
              <a:avLst/>
              <a:gdLst/>
              <a:ahLst/>
              <a:cxnLst/>
              <a:rect l="l" t="t" r="r" b="b"/>
              <a:pathLst>
                <a:path w="19051879" h="12724512">
                  <a:moveTo>
                    <a:pt x="0" y="0"/>
                  </a:moveTo>
                  <a:lnTo>
                    <a:pt x="19051879" y="0"/>
                  </a:lnTo>
                  <a:lnTo>
                    <a:pt x="1905187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19" r="-94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Freeform 7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TextBox 7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04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1687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C-MART.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Sukheki Rest Area Lahore To Islamabad North Quantity(1)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50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9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42.5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3977914" y="97834"/>
            <a:ext cx="14474403" cy="9557233"/>
            <a:chOff x="0" y="0"/>
            <a:chExt cx="13060057" cy="8623361"/>
          </a:xfrm>
        </p:grpSpPr>
        <p:sp>
          <p:nvSpPr>
            <p:cNvPr id="67" name="Freeform 67"/>
            <p:cNvSpPr/>
            <p:nvPr/>
          </p:nvSpPr>
          <p:spPr>
            <a:xfrm rot="-30000">
              <a:off x="-37377" y="-56820"/>
              <a:ext cx="13134812" cy="8737002"/>
            </a:xfrm>
            <a:custGeom>
              <a:avLst/>
              <a:gdLst/>
              <a:ahLst/>
              <a:cxnLst/>
              <a:rect l="l" t="t" r="r" b="b"/>
              <a:pathLst>
                <a:path w="13134812" h="8737002">
                  <a:moveTo>
                    <a:pt x="75252" y="0"/>
                  </a:moveTo>
                  <a:lnTo>
                    <a:pt x="13134811" y="113969"/>
                  </a:lnTo>
                  <a:lnTo>
                    <a:pt x="13059559" y="8737002"/>
                  </a:lnTo>
                  <a:lnTo>
                    <a:pt x="0" y="8623033"/>
                  </a:lnTo>
                  <a:lnTo>
                    <a:pt x="75252" y="0"/>
                  </a:lnTo>
                  <a:close/>
                </a:path>
              </a:pathLst>
            </a:custGeom>
            <a:blipFill>
              <a:blip r:embed="rId7"/>
              <a:stretch>
                <a:fillRect l="-20881" t="-55" r="-12647" b="-129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" name="Freeform 6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9" name="TextBox 6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Sukheki Rest Area Islamabad To Lahore South Quantity(1)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42.5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66299" y="52121"/>
            <a:ext cx="14221701" cy="9535645"/>
            <a:chOff x="0" y="0"/>
            <a:chExt cx="18962268" cy="1271419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62269" cy="12714193"/>
            </a:xfrm>
            <a:custGeom>
              <a:avLst/>
              <a:gdLst/>
              <a:ahLst/>
              <a:cxnLst/>
              <a:rect l="l" t="t" r="r" b="b"/>
              <a:pathLst>
                <a:path w="18962269" h="12714193">
                  <a:moveTo>
                    <a:pt x="0" y="0"/>
                  </a:moveTo>
                  <a:lnTo>
                    <a:pt x="18962269" y="0"/>
                  </a:lnTo>
                  <a:lnTo>
                    <a:pt x="18962269" y="12714193"/>
                  </a:lnTo>
                  <a:lnTo>
                    <a:pt x="0" y="1271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102" b="-78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3999090" y="64913"/>
            <a:ext cx="14288910" cy="9522853"/>
            <a:chOff x="0" y="0"/>
            <a:chExt cx="19051880" cy="12697137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9051879" cy="12697137"/>
            </a:xfrm>
            <a:custGeom>
              <a:avLst/>
              <a:gdLst/>
              <a:ahLst/>
              <a:cxnLst/>
              <a:rect l="l" t="t" r="r" b="b"/>
              <a:pathLst>
                <a:path w="19051879" h="12697137">
                  <a:moveTo>
                    <a:pt x="0" y="0"/>
                  </a:moveTo>
                  <a:lnTo>
                    <a:pt x="19051879" y="0"/>
                  </a:lnTo>
                  <a:lnTo>
                    <a:pt x="19051879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375" r="-56363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3799654" y="64913"/>
            <a:ext cx="14481375" cy="9547708"/>
            <a:chOff x="0" y="0"/>
            <a:chExt cx="19308500" cy="12730277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9308499" cy="12730276"/>
            </a:xfrm>
            <a:custGeom>
              <a:avLst/>
              <a:gdLst/>
              <a:ahLst/>
              <a:cxnLst/>
              <a:rect l="l" t="t" r="r" b="b"/>
              <a:pathLst>
                <a:path w="19308499" h="12730276">
                  <a:moveTo>
                    <a:pt x="0" y="0"/>
                  </a:moveTo>
                  <a:lnTo>
                    <a:pt x="19308499" y="0"/>
                  </a:lnTo>
                  <a:lnTo>
                    <a:pt x="19308499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998" r="-54285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3805914" y="61043"/>
            <a:ext cx="14482086" cy="9551577"/>
            <a:chOff x="0" y="0"/>
            <a:chExt cx="19309448" cy="12735436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9309448" cy="12735437"/>
            </a:xfrm>
            <a:custGeom>
              <a:avLst/>
              <a:gdLst/>
              <a:ahLst/>
              <a:cxnLst/>
              <a:rect l="l" t="t" r="r" b="b"/>
              <a:pathLst>
                <a:path w="19309448" h="12735437">
                  <a:moveTo>
                    <a:pt x="0" y="0"/>
                  </a:moveTo>
                  <a:lnTo>
                    <a:pt x="19309448" y="0"/>
                  </a:lnTo>
                  <a:lnTo>
                    <a:pt x="19309448" y="12735437"/>
                  </a:lnTo>
                  <a:lnTo>
                    <a:pt x="0" y="12735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997" r="-54277" b="-76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3799654" y="64913"/>
            <a:ext cx="14488346" cy="9543940"/>
            <a:chOff x="0" y="0"/>
            <a:chExt cx="19317795" cy="12725253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9317795" cy="12725253"/>
            </a:xfrm>
            <a:custGeom>
              <a:avLst/>
              <a:gdLst/>
              <a:ahLst/>
              <a:cxnLst/>
              <a:rect l="l" t="t" r="r" b="b"/>
              <a:pathLst>
                <a:path w="19317795" h="12725253">
                  <a:moveTo>
                    <a:pt x="0" y="0"/>
                  </a:moveTo>
                  <a:lnTo>
                    <a:pt x="19317795" y="0"/>
                  </a:lnTo>
                  <a:lnTo>
                    <a:pt x="19317795" y="12725253"/>
                  </a:lnTo>
                  <a:lnTo>
                    <a:pt x="0" y="1272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985" r="-54210" b="-77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3806625" y="64913"/>
            <a:ext cx="14474403" cy="9557233"/>
            <a:chOff x="0" y="0"/>
            <a:chExt cx="13060057" cy="8623361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3060057" cy="8623361"/>
            </a:xfrm>
            <a:custGeom>
              <a:avLst/>
              <a:gdLst/>
              <a:ahLst/>
              <a:cxnLst/>
              <a:rect l="l" t="t" r="r" b="b"/>
              <a:pathLst>
                <a:path w="13060057" h="8623361">
                  <a:moveTo>
                    <a:pt x="0" y="0"/>
                  </a:moveTo>
                  <a:lnTo>
                    <a:pt x="13060057" y="0"/>
                  </a:lnTo>
                  <a:lnTo>
                    <a:pt x="13060057" y="8623361"/>
                  </a:lnTo>
                  <a:lnTo>
                    <a:pt x="0" y="8623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1394" r="-128100" b="-590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3806625" y="97834"/>
            <a:ext cx="14481375" cy="9557233"/>
            <a:chOff x="0" y="0"/>
            <a:chExt cx="19308500" cy="12742977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9308499" cy="12742976"/>
            </a:xfrm>
            <a:custGeom>
              <a:avLst/>
              <a:gdLst/>
              <a:ahLst/>
              <a:cxnLst/>
              <a:rect l="l" t="t" r="r" b="b"/>
              <a:pathLst>
                <a:path w="19308499" h="12742976">
                  <a:moveTo>
                    <a:pt x="0" y="0"/>
                  </a:moveTo>
                  <a:lnTo>
                    <a:pt x="19308499" y="0"/>
                  </a:lnTo>
                  <a:lnTo>
                    <a:pt x="19308499" y="12742976"/>
                  </a:lnTo>
                  <a:lnTo>
                    <a:pt x="0" y="12742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0755" r="-3394" b="-142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4" name="Freeform 8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5" name="TextBox 8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Sial Mor Rest Area Islamabad To Lahore South Quantity(1)</a:t>
            </a:r>
          </a:p>
          <a:p>
            <a:pPr algn="l">
              <a:lnSpc>
                <a:spcPts val="2965"/>
              </a:lnSpc>
            </a:pPr>
            <a:endParaRPr lang="en-US" sz="2471" b="1" spc="274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43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1013" cy="12695530"/>
            </a:xfrm>
            <a:custGeom>
              <a:avLst/>
              <a:gdLst/>
              <a:ahLst/>
              <a:cxnLst/>
              <a:rect l="l" t="t" r="r" b="b"/>
              <a:pathLst>
                <a:path w="18861013" h="12695530">
                  <a:moveTo>
                    <a:pt x="0" y="0"/>
                  </a:moveTo>
                  <a:lnTo>
                    <a:pt x="18861013" y="0"/>
                  </a:lnTo>
                  <a:lnTo>
                    <a:pt x="1886101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78" r="-5783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52121"/>
            <a:ext cx="14152144" cy="9521647"/>
            <a:chOff x="0" y="0"/>
            <a:chExt cx="18869526" cy="126955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16" cy="12695518"/>
            </a:xfrm>
            <a:custGeom>
              <a:avLst/>
              <a:gdLst/>
              <a:ahLst/>
              <a:cxnLst/>
              <a:rect l="l" t="t" r="r" b="b"/>
              <a:pathLst>
                <a:path w="18869516" h="12695518">
                  <a:moveTo>
                    <a:pt x="0" y="0"/>
                  </a:moveTo>
                  <a:lnTo>
                    <a:pt x="18869516" y="0"/>
                  </a:lnTo>
                  <a:lnTo>
                    <a:pt x="18869516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74" r="-57847" b="-78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8941" cy="12695530"/>
            </a:xfrm>
            <a:custGeom>
              <a:avLst/>
              <a:gdLst/>
              <a:ahLst/>
              <a:cxnLst/>
              <a:rect l="l" t="t" r="r" b="b"/>
              <a:pathLst>
                <a:path w="18868941" h="12695530">
                  <a:moveTo>
                    <a:pt x="0" y="0"/>
                  </a:moveTo>
                  <a:lnTo>
                    <a:pt x="18868941" y="0"/>
                  </a:lnTo>
                  <a:lnTo>
                    <a:pt x="1886894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226" r="-5830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0478" cy="12695530"/>
            </a:xfrm>
            <a:custGeom>
              <a:avLst/>
              <a:gdLst/>
              <a:ahLst/>
              <a:cxnLst/>
              <a:rect l="l" t="t" r="r" b="b"/>
              <a:pathLst>
                <a:path w="18860478" h="12695530">
                  <a:moveTo>
                    <a:pt x="0" y="0"/>
                  </a:moveTo>
                  <a:lnTo>
                    <a:pt x="18860478" y="0"/>
                  </a:lnTo>
                  <a:lnTo>
                    <a:pt x="18860478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704" r="-5790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8887" cy="12695530"/>
            </a:xfrm>
            <a:custGeom>
              <a:avLst/>
              <a:gdLst/>
              <a:ahLst/>
              <a:cxnLst/>
              <a:rect l="l" t="t" r="r" b="b"/>
              <a:pathLst>
                <a:path w="18868887" h="12695530">
                  <a:moveTo>
                    <a:pt x="0" y="0"/>
                  </a:moveTo>
                  <a:lnTo>
                    <a:pt x="18868887" y="0"/>
                  </a:lnTo>
                  <a:lnTo>
                    <a:pt x="188688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5" r="-57874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3" r="-57950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80" r="-57867" b="-79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899401" cy="12678473"/>
            </a:xfrm>
            <a:custGeom>
              <a:avLst/>
              <a:gdLst/>
              <a:ahLst/>
              <a:cxnLst/>
              <a:rect l="l" t="t" r="r" b="b"/>
              <a:pathLst>
                <a:path w="18899401" h="12678473">
                  <a:moveTo>
                    <a:pt x="0" y="0"/>
                  </a:moveTo>
                  <a:lnTo>
                    <a:pt x="18899401" y="0"/>
                  </a:lnTo>
                  <a:lnTo>
                    <a:pt x="18899401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81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112992" y="52121"/>
            <a:ext cx="14175008" cy="9521647"/>
            <a:chOff x="0" y="0"/>
            <a:chExt cx="18900010" cy="1269553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900011" cy="12695530"/>
            </a:xfrm>
            <a:custGeom>
              <a:avLst/>
              <a:gdLst/>
              <a:ahLst/>
              <a:cxnLst/>
              <a:rect l="l" t="t" r="r" b="b"/>
              <a:pathLst>
                <a:path w="18900011" h="12695530">
                  <a:moveTo>
                    <a:pt x="0" y="0"/>
                  </a:moveTo>
                  <a:lnTo>
                    <a:pt x="18900011" y="0"/>
                  </a:lnTo>
                  <a:lnTo>
                    <a:pt x="18900011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112992" y="64913"/>
            <a:ext cx="14175008" cy="9530592"/>
            <a:chOff x="0" y="0"/>
            <a:chExt cx="18900010" cy="1270745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900011" cy="12707456"/>
            </a:xfrm>
            <a:custGeom>
              <a:avLst/>
              <a:gdLst/>
              <a:ahLst/>
              <a:cxnLst/>
              <a:rect l="l" t="t" r="r" b="b"/>
              <a:pathLst>
                <a:path w="18900011" h="12707456">
                  <a:moveTo>
                    <a:pt x="0" y="0"/>
                  </a:moveTo>
                  <a:lnTo>
                    <a:pt x="18900011" y="0"/>
                  </a:lnTo>
                  <a:lnTo>
                    <a:pt x="1890001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112992" y="64913"/>
            <a:ext cx="14174551" cy="9508855"/>
            <a:chOff x="0" y="0"/>
            <a:chExt cx="18899401" cy="126784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899401" cy="12678486"/>
            </a:xfrm>
            <a:custGeom>
              <a:avLst/>
              <a:gdLst/>
              <a:ahLst/>
              <a:cxnLst/>
              <a:rect l="l" t="t" r="r" b="b"/>
              <a:pathLst>
                <a:path w="18899401" h="12678486">
                  <a:moveTo>
                    <a:pt x="0" y="0"/>
                  </a:moveTo>
                  <a:lnTo>
                    <a:pt x="18899401" y="0"/>
                  </a:lnTo>
                  <a:lnTo>
                    <a:pt x="18899401" y="12678486"/>
                  </a:lnTo>
                  <a:lnTo>
                    <a:pt x="0" y="12678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0" r="-57610" b="-81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899401" cy="12707434"/>
            </a:xfrm>
            <a:custGeom>
              <a:avLst/>
              <a:gdLst/>
              <a:ahLst/>
              <a:cxnLst/>
              <a:rect l="l" t="t" r="r" b="b"/>
              <a:pathLst>
                <a:path w="18899401" h="12707434">
                  <a:moveTo>
                    <a:pt x="0" y="0"/>
                  </a:moveTo>
                  <a:lnTo>
                    <a:pt x="18899401" y="0"/>
                  </a:lnTo>
                  <a:lnTo>
                    <a:pt x="18899401" y="12707434"/>
                  </a:lnTo>
                  <a:lnTo>
                    <a:pt x="0" y="1270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98" r="-57618" b="-79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42232" y="64913"/>
            <a:ext cx="14145768" cy="9530592"/>
            <a:chOff x="0" y="0"/>
            <a:chExt cx="18861024" cy="127074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861024" cy="12707456"/>
            </a:xfrm>
            <a:custGeom>
              <a:avLst/>
              <a:gdLst/>
              <a:ahLst/>
              <a:cxnLst/>
              <a:rect l="l" t="t" r="r" b="b"/>
              <a:pathLst>
                <a:path w="18861024" h="12707456">
                  <a:moveTo>
                    <a:pt x="0" y="0"/>
                  </a:moveTo>
                  <a:lnTo>
                    <a:pt x="18861024" y="0"/>
                  </a:lnTo>
                  <a:lnTo>
                    <a:pt x="18861024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62" r="-57945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24179" y="64913"/>
            <a:ext cx="14163821" cy="9530592"/>
            <a:chOff x="0" y="0"/>
            <a:chExt cx="18885095" cy="1270745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8885095" cy="12707456"/>
            </a:xfrm>
            <a:custGeom>
              <a:avLst/>
              <a:gdLst/>
              <a:ahLst/>
              <a:cxnLst/>
              <a:rect l="l" t="t" r="r" b="b"/>
              <a:pathLst>
                <a:path w="18885095" h="12707456">
                  <a:moveTo>
                    <a:pt x="0" y="0"/>
                  </a:moveTo>
                  <a:lnTo>
                    <a:pt x="18885095" y="0"/>
                  </a:lnTo>
                  <a:lnTo>
                    <a:pt x="18885095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26" r="-5774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112992" y="52121"/>
            <a:ext cx="14175008" cy="9543384"/>
            <a:chOff x="0" y="0"/>
            <a:chExt cx="18900010" cy="1272451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0011" cy="12724512"/>
            </a:xfrm>
            <a:custGeom>
              <a:avLst/>
              <a:gdLst/>
              <a:ahLst/>
              <a:cxnLst/>
              <a:rect l="l" t="t" r="r" b="b"/>
              <a:pathLst>
                <a:path w="18900011" h="12724512">
                  <a:moveTo>
                    <a:pt x="0" y="0"/>
                  </a:moveTo>
                  <a:lnTo>
                    <a:pt x="18900011" y="0"/>
                  </a:lnTo>
                  <a:lnTo>
                    <a:pt x="18900011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3" r="-57619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112992" y="64913"/>
            <a:ext cx="14174551" cy="9530592"/>
            <a:chOff x="0" y="0"/>
            <a:chExt cx="18899401" cy="1270745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899401" cy="12707456"/>
            </a:xfrm>
            <a:custGeom>
              <a:avLst/>
              <a:gdLst/>
              <a:ahLst/>
              <a:cxnLst/>
              <a:rect l="l" t="t" r="r" b="b"/>
              <a:pathLst>
                <a:path w="18899401" h="12707456">
                  <a:moveTo>
                    <a:pt x="0" y="0"/>
                  </a:moveTo>
                  <a:lnTo>
                    <a:pt x="18899401" y="0"/>
                  </a:lnTo>
                  <a:lnTo>
                    <a:pt x="18899401" y="12707456"/>
                  </a:lnTo>
                  <a:lnTo>
                    <a:pt x="0" y="12707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04" r="-57624" b="-79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086211" y="52121"/>
            <a:ext cx="14201789" cy="9543384"/>
            <a:chOff x="0" y="0"/>
            <a:chExt cx="18935718" cy="1272451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8935719" cy="12724512"/>
            </a:xfrm>
            <a:custGeom>
              <a:avLst/>
              <a:gdLst/>
              <a:ahLst/>
              <a:cxnLst/>
              <a:rect l="l" t="t" r="r" b="b"/>
              <a:pathLst>
                <a:path w="18935719" h="12724512">
                  <a:moveTo>
                    <a:pt x="0" y="0"/>
                  </a:moveTo>
                  <a:lnTo>
                    <a:pt x="18935719" y="0"/>
                  </a:lnTo>
                  <a:lnTo>
                    <a:pt x="18935719" y="12724512"/>
                  </a:lnTo>
                  <a:lnTo>
                    <a:pt x="0" y="12724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49" r="-57322" b="-7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86211" y="64913"/>
            <a:ext cx="14194817" cy="9522853"/>
            <a:chOff x="0" y="0"/>
            <a:chExt cx="18926423" cy="1269713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8926423" cy="12697137"/>
            </a:xfrm>
            <a:custGeom>
              <a:avLst/>
              <a:gdLst/>
              <a:ahLst/>
              <a:cxnLst/>
              <a:rect l="l" t="t" r="r" b="b"/>
              <a:pathLst>
                <a:path w="18926423" h="12697137">
                  <a:moveTo>
                    <a:pt x="0" y="0"/>
                  </a:moveTo>
                  <a:lnTo>
                    <a:pt x="18926423" y="0"/>
                  </a:lnTo>
                  <a:lnTo>
                    <a:pt x="18926423" y="12697137"/>
                  </a:lnTo>
                  <a:lnTo>
                    <a:pt x="0" y="12697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63" r="-57399" b="-80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60421" y="52121"/>
            <a:ext cx="14227579" cy="9521647"/>
            <a:chOff x="0" y="0"/>
            <a:chExt cx="18970106" cy="1269553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8970087" cy="12695530"/>
            </a:xfrm>
            <a:custGeom>
              <a:avLst/>
              <a:gdLst/>
              <a:ahLst/>
              <a:cxnLst/>
              <a:rect l="l" t="t" r="r" b="b"/>
              <a:pathLst>
                <a:path w="18970087" h="12695530">
                  <a:moveTo>
                    <a:pt x="0" y="0"/>
                  </a:moveTo>
                  <a:lnTo>
                    <a:pt x="18970087" y="0"/>
                  </a:lnTo>
                  <a:lnTo>
                    <a:pt x="18970087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02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4066299" y="52121"/>
            <a:ext cx="14221701" cy="9535645"/>
            <a:chOff x="0" y="0"/>
            <a:chExt cx="18962268" cy="1271419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62269" cy="12714193"/>
            </a:xfrm>
            <a:custGeom>
              <a:avLst/>
              <a:gdLst/>
              <a:ahLst/>
              <a:cxnLst/>
              <a:rect l="l" t="t" r="r" b="b"/>
              <a:pathLst>
                <a:path w="18962269" h="12714193">
                  <a:moveTo>
                    <a:pt x="0" y="0"/>
                  </a:moveTo>
                  <a:lnTo>
                    <a:pt x="18962269" y="0"/>
                  </a:lnTo>
                  <a:lnTo>
                    <a:pt x="18962269" y="12714193"/>
                  </a:lnTo>
                  <a:lnTo>
                    <a:pt x="0" y="1271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509" r="-57102" b="-78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4060421" y="64913"/>
            <a:ext cx="14227579" cy="9508855"/>
            <a:chOff x="0" y="0"/>
            <a:chExt cx="18970106" cy="12678473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8970106" cy="12678473"/>
            </a:xfrm>
            <a:custGeom>
              <a:avLst/>
              <a:gdLst/>
              <a:ahLst/>
              <a:cxnLst/>
              <a:rect l="l" t="t" r="r" b="b"/>
              <a:pathLst>
                <a:path w="18970106" h="12678473">
                  <a:moveTo>
                    <a:pt x="0" y="0"/>
                  </a:moveTo>
                  <a:lnTo>
                    <a:pt x="18970106" y="0"/>
                  </a:lnTo>
                  <a:lnTo>
                    <a:pt x="18970106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359" r="-93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Freeform 7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5" name="TextBox 7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Sial Mor Rest Area Lahore To Islamabad North Quantity(1)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42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8916" cy="12695530"/>
            </a:xfrm>
            <a:custGeom>
              <a:avLst/>
              <a:gdLst/>
              <a:ahLst/>
              <a:cxnLst/>
              <a:rect l="l" t="t" r="r" b="b"/>
              <a:pathLst>
                <a:path w="18868916" h="12695530">
                  <a:moveTo>
                    <a:pt x="0" y="0"/>
                  </a:moveTo>
                  <a:lnTo>
                    <a:pt x="18868916" y="0"/>
                  </a:lnTo>
                  <a:lnTo>
                    <a:pt x="18868916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1060" r="-9774" b="-944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 Islamabad To Lahore South Quantity(1)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51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8916" cy="12695530"/>
            </a:xfrm>
            <a:custGeom>
              <a:avLst/>
              <a:gdLst/>
              <a:ahLst/>
              <a:cxnLst/>
              <a:rect l="l" t="t" r="r" b="b"/>
              <a:pathLst>
                <a:path w="18868916" h="12695530">
                  <a:moveTo>
                    <a:pt x="0" y="0"/>
                  </a:moveTo>
                  <a:lnTo>
                    <a:pt x="18868916" y="0"/>
                  </a:lnTo>
                  <a:lnTo>
                    <a:pt x="18868916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0" r="-5787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0"/>
            <a:ext cx="14152144" cy="9573768"/>
            <a:chOff x="0" y="0"/>
            <a:chExt cx="18869526" cy="127650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26" cy="12765024"/>
            </a:xfrm>
            <a:custGeom>
              <a:avLst/>
              <a:gdLst/>
              <a:ahLst/>
              <a:cxnLst/>
              <a:rect l="l" t="t" r="r" b="b"/>
              <a:pathLst>
                <a:path w="18869526" h="12765024">
                  <a:moveTo>
                    <a:pt x="0" y="0"/>
                  </a:moveTo>
                  <a:lnTo>
                    <a:pt x="18869526" y="0"/>
                  </a:lnTo>
                  <a:lnTo>
                    <a:pt x="18869526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078" r="-100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Bhera Rest Area Lahore To Islamabad North Quantity(1)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080588"/>
            <a:ext cx="3767011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57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82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8916" cy="12695530"/>
            </a:xfrm>
            <a:custGeom>
              <a:avLst/>
              <a:gdLst/>
              <a:ahLst/>
              <a:cxnLst/>
              <a:rect l="l" t="t" r="r" b="b"/>
              <a:pathLst>
                <a:path w="18868916" h="12695530">
                  <a:moveTo>
                    <a:pt x="0" y="0"/>
                  </a:moveTo>
                  <a:lnTo>
                    <a:pt x="18868916" y="0"/>
                  </a:lnTo>
                  <a:lnTo>
                    <a:pt x="18868916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0" r="-5787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0"/>
            <a:ext cx="14152144" cy="9573768"/>
            <a:chOff x="0" y="0"/>
            <a:chExt cx="18869526" cy="127650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26" cy="12765024"/>
            </a:xfrm>
            <a:custGeom>
              <a:avLst/>
              <a:gdLst/>
              <a:ahLst/>
              <a:cxnLst/>
              <a:rect l="l" t="t" r="r" b="b"/>
              <a:pathLst>
                <a:path w="18869526" h="12765024">
                  <a:moveTo>
                    <a:pt x="0" y="0"/>
                  </a:moveTo>
                  <a:lnTo>
                    <a:pt x="18869526" y="0"/>
                  </a:lnTo>
                  <a:lnTo>
                    <a:pt x="18869526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9" r="-57874" b="-74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0439" cy="12730276"/>
            </a:xfrm>
            <a:custGeom>
              <a:avLst/>
              <a:gdLst/>
              <a:ahLst/>
              <a:cxnLst/>
              <a:rect l="l" t="t" r="r" b="b"/>
              <a:pathLst>
                <a:path w="18860439" h="12730276">
                  <a:moveTo>
                    <a:pt x="0" y="0"/>
                  </a:moveTo>
                  <a:lnTo>
                    <a:pt x="18860439" y="0"/>
                  </a:lnTo>
                  <a:lnTo>
                    <a:pt x="18860439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7640" r="-10056" b="-63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Freeform 24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Chakri Rest Area Islamabad To Lahore North / South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109163"/>
            <a:ext cx="376701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3"/>
              </a:lnSpc>
            </a:pPr>
            <a:r>
              <a:rPr lang="en-US" sz="45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 Each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43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8916" cy="12695530"/>
            </a:xfrm>
            <a:custGeom>
              <a:avLst/>
              <a:gdLst/>
              <a:ahLst/>
              <a:cxnLst/>
              <a:rect l="l" t="t" r="r" b="b"/>
              <a:pathLst>
                <a:path w="18868916" h="12695530">
                  <a:moveTo>
                    <a:pt x="0" y="0"/>
                  </a:moveTo>
                  <a:lnTo>
                    <a:pt x="18868916" y="0"/>
                  </a:lnTo>
                  <a:lnTo>
                    <a:pt x="18868916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0" r="-5787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0"/>
            <a:ext cx="14152144" cy="9573768"/>
            <a:chOff x="0" y="0"/>
            <a:chExt cx="18869526" cy="127650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26" cy="12765024"/>
            </a:xfrm>
            <a:custGeom>
              <a:avLst/>
              <a:gdLst/>
              <a:ahLst/>
              <a:cxnLst/>
              <a:rect l="l" t="t" r="r" b="b"/>
              <a:pathLst>
                <a:path w="18869526" h="12765024">
                  <a:moveTo>
                    <a:pt x="0" y="0"/>
                  </a:moveTo>
                  <a:lnTo>
                    <a:pt x="18869526" y="0"/>
                  </a:lnTo>
                  <a:lnTo>
                    <a:pt x="18869526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9" r="-57874" b="-74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0439" cy="12730276"/>
            </a:xfrm>
            <a:custGeom>
              <a:avLst/>
              <a:gdLst/>
              <a:ahLst/>
              <a:cxnLst/>
              <a:rect l="l" t="t" r="r" b="b"/>
              <a:pathLst>
                <a:path w="18860439" h="12730276">
                  <a:moveTo>
                    <a:pt x="0" y="0"/>
                  </a:moveTo>
                  <a:lnTo>
                    <a:pt x="18860439" y="0"/>
                  </a:lnTo>
                  <a:lnTo>
                    <a:pt x="18860439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73" r="-57940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35856" y="0"/>
            <a:ext cx="14152144" cy="9573768"/>
            <a:chOff x="0" y="0"/>
            <a:chExt cx="18869526" cy="127650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9526" cy="12765024"/>
            </a:xfrm>
            <a:custGeom>
              <a:avLst/>
              <a:gdLst/>
              <a:ahLst/>
              <a:cxnLst/>
              <a:rect l="l" t="t" r="r" b="b"/>
              <a:pathLst>
                <a:path w="18869526" h="12765024">
                  <a:moveTo>
                    <a:pt x="0" y="0"/>
                  </a:moveTo>
                  <a:lnTo>
                    <a:pt x="18869526" y="0"/>
                  </a:lnTo>
                  <a:lnTo>
                    <a:pt x="18869526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132" r="-101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Freeform 26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5054" y="5614572"/>
            <a:ext cx="574903" cy="574903"/>
          </a:xfrm>
          <a:custGeom>
            <a:avLst/>
            <a:gdLst/>
            <a:ahLst/>
            <a:cxnLst/>
            <a:rect l="l" t="t" r="r" b="b"/>
            <a:pathLst>
              <a:path w="574903" h="574903">
                <a:moveTo>
                  <a:pt x="0" y="0"/>
                </a:moveTo>
                <a:lnTo>
                  <a:pt x="574903" y="0"/>
                </a:lnTo>
                <a:lnTo>
                  <a:pt x="574903" y="574903"/>
                </a:lnTo>
                <a:lnTo>
                  <a:pt x="0" y="574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18002" y="3546190"/>
            <a:ext cx="3487912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471" b="1" spc="27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Kallar Kahar Rest Area Islamabad To Lahore North / South Quantity (2)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5054" y="7733942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18557" y="5620956"/>
            <a:ext cx="288869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3"/>
              </a:lnSpc>
            </a:pPr>
            <a:r>
              <a:rPr lang="en-US" sz="2869" b="1">
                <a:solidFill>
                  <a:srgbClr val="D462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 / MONTHLY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68" y="6109163"/>
            <a:ext cx="376701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3"/>
              </a:lnSpc>
            </a:pPr>
            <a:r>
              <a:rPr lang="en-US" sz="45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300,000 Each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1557" y="7787568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43 x 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35856" y="52121"/>
            <a:ext cx="14151687" cy="9521647"/>
            <a:chOff x="0" y="0"/>
            <a:chExt cx="18868916" cy="12695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68916" cy="12695530"/>
            </a:xfrm>
            <a:custGeom>
              <a:avLst/>
              <a:gdLst/>
              <a:ahLst/>
              <a:cxnLst/>
              <a:rect l="l" t="t" r="r" b="b"/>
              <a:pathLst>
                <a:path w="18868916" h="12695530">
                  <a:moveTo>
                    <a:pt x="0" y="0"/>
                  </a:moveTo>
                  <a:lnTo>
                    <a:pt x="18868916" y="0"/>
                  </a:lnTo>
                  <a:lnTo>
                    <a:pt x="18868916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50" r="-57879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35856" y="0"/>
            <a:ext cx="14152144" cy="9573768"/>
            <a:chOff x="0" y="0"/>
            <a:chExt cx="18869526" cy="127650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9526" cy="12765024"/>
            </a:xfrm>
            <a:custGeom>
              <a:avLst/>
              <a:gdLst/>
              <a:ahLst/>
              <a:cxnLst/>
              <a:rect l="l" t="t" r="r" b="b"/>
              <a:pathLst>
                <a:path w="18869526" h="12765024">
                  <a:moveTo>
                    <a:pt x="0" y="0"/>
                  </a:moveTo>
                  <a:lnTo>
                    <a:pt x="18869526" y="0"/>
                  </a:lnTo>
                  <a:lnTo>
                    <a:pt x="18869526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9" r="-57874" b="-74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42232" y="26060"/>
            <a:ext cx="14145311" cy="9547708"/>
            <a:chOff x="0" y="0"/>
            <a:chExt cx="18860414" cy="127302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60439" cy="12730276"/>
            </a:xfrm>
            <a:custGeom>
              <a:avLst/>
              <a:gdLst/>
              <a:ahLst/>
              <a:cxnLst/>
              <a:rect l="l" t="t" r="r" b="b"/>
              <a:pathLst>
                <a:path w="18860439" h="12730276">
                  <a:moveTo>
                    <a:pt x="0" y="0"/>
                  </a:moveTo>
                  <a:lnTo>
                    <a:pt x="18860439" y="0"/>
                  </a:lnTo>
                  <a:lnTo>
                    <a:pt x="18860439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73" r="-57940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35856" y="0"/>
            <a:ext cx="14152144" cy="9573768"/>
            <a:chOff x="0" y="0"/>
            <a:chExt cx="18869526" cy="127650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69526" cy="12765024"/>
            </a:xfrm>
            <a:custGeom>
              <a:avLst/>
              <a:gdLst/>
              <a:ahLst/>
              <a:cxnLst/>
              <a:rect l="l" t="t" r="r" b="b"/>
              <a:pathLst>
                <a:path w="18869526" h="12765024">
                  <a:moveTo>
                    <a:pt x="0" y="0"/>
                  </a:moveTo>
                  <a:lnTo>
                    <a:pt x="18869526" y="0"/>
                  </a:lnTo>
                  <a:lnTo>
                    <a:pt x="18869526" y="12765024"/>
                  </a:lnTo>
                  <a:lnTo>
                    <a:pt x="0" y="12765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8649" r="-57874" b="-74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35856" y="26060"/>
            <a:ext cx="14152144" cy="9547708"/>
            <a:chOff x="0" y="0"/>
            <a:chExt cx="18869526" cy="1273027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69526" cy="12730276"/>
            </a:xfrm>
            <a:custGeom>
              <a:avLst/>
              <a:gdLst/>
              <a:ahLst/>
              <a:cxnLst/>
              <a:rect l="l" t="t" r="r" b="b"/>
              <a:pathLst>
                <a:path w="18869526" h="12730276">
                  <a:moveTo>
                    <a:pt x="0" y="0"/>
                  </a:moveTo>
                  <a:lnTo>
                    <a:pt x="18869526" y="0"/>
                  </a:lnTo>
                  <a:lnTo>
                    <a:pt x="18869526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968" r="-99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28"/>
          <p:cNvSpPr/>
          <p:nvPr/>
        </p:nvSpPr>
        <p:spPr>
          <a:xfrm>
            <a:off x="4691523" y="9700780"/>
            <a:ext cx="477099" cy="459208"/>
          </a:xfrm>
          <a:custGeom>
            <a:avLst/>
            <a:gdLst/>
            <a:ahLst/>
            <a:cxnLst/>
            <a:rect l="l" t="t" r="r" b="b"/>
            <a:pathLst>
              <a:path w="477099" h="459208">
                <a:moveTo>
                  <a:pt x="0" y="0"/>
                </a:moveTo>
                <a:lnTo>
                  <a:pt x="477099" y="0"/>
                </a:lnTo>
                <a:lnTo>
                  <a:pt x="477099" y="459208"/>
                </a:lnTo>
                <a:lnTo>
                  <a:pt x="0" y="45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5286908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M2 MOTORWAY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142692" y="9643630"/>
            <a:ext cx="4466749" cy="50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Availability : </a:t>
            </a:r>
            <a:r>
              <a:rPr lang="en-US" sz="2977" b="1">
                <a:solidFill>
                  <a:srgbClr val="F9FA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06-13-2026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4864"/>
            <a:chOff x="0" y="0"/>
            <a:chExt cx="24384000" cy="731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3152"/>
            </a:xfrm>
            <a:custGeom>
              <a:avLst/>
              <a:gdLst/>
              <a:ahLst/>
              <a:cxnLst/>
              <a:rect l="l" t="t" r="r" b="b"/>
              <a:pathLst>
                <a:path w="24384000" h="73152">
                  <a:moveTo>
                    <a:pt x="0" y="0"/>
                  </a:moveTo>
                  <a:lnTo>
                    <a:pt x="24384000" y="0"/>
                  </a:lnTo>
                  <a:lnTo>
                    <a:pt x="24384000" y="73152"/>
                  </a:lnTo>
                  <a:lnTo>
                    <a:pt x="0" y="73152"/>
                  </a:lnTo>
                  <a:close/>
                </a:path>
              </a:pathLst>
            </a:custGeom>
            <a:solidFill>
              <a:srgbClr val="0E12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0232136"/>
            <a:ext cx="18288000" cy="54864"/>
            <a:chOff x="0" y="0"/>
            <a:chExt cx="24384000" cy="731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3152"/>
            </a:xfrm>
            <a:custGeom>
              <a:avLst/>
              <a:gdLst/>
              <a:ahLst/>
              <a:cxnLst/>
              <a:rect l="l" t="t" r="r" b="b"/>
              <a:pathLst>
                <a:path w="24384000" h="73152">
                  <a:moveTo>
                    <a:pt x="0" y="0"/>
                  </a:moveTo>
                  <a:lnTo>
                    <a:pt x="24384000" y="0"/>
                  </a:lnTo>
                  <a:lnTo>
                    <a:pt x="24384000" y="73152"/>
                  </a:lnTo>
                  <a:lnTo>
                    <a:pt x="0" y="73152"/>
                  </a:lnTo>
                  <a:close/>
                </a:path>
              </a:pathLst>
            </a:custGeom>
            <a:solidFill>
              <a:srgbClr val="0E12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8640" y="640080"/>
            <a:ext cx="164592" cy="164592"/>
            <a:chOff x="0" y="0"/>
            <a:chExt cx="219456" cy="2194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456" cy="219456"/>
            </a:xfrm>
            <a:custGeom>
              <a:avLst/>
              <a:gdLst/>
              <a:ahLst/>
              <a:cxnLst/>
              <a:rect l="l" t="t" r="r" b="b"/>
              <a:pathLst>
                <a:path w="219456" h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77240" y="538353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1418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 ·   DIGITAL NETWORK PORTFOLIO  · 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52960" y="538353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GET IN TOUCH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48640" y="1280160"/>
            <a:ext cx="17190720" cy="7315"/>
            <a:chOff x="0" y="0"/>
            <a:chExt cx="22920960" cy="97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920961" cy="9779"/>
            </a:xfrm>
            <a:custGeom>
              <a:avLst/>
              <a:gdLst/>
              <a:ahLst/>
              <a:cxnLst/>
              <a:rect l="l" t="t" r="r" b="b"/>
              <a:pathLst>
                <a:path w="22920961" h="9779">
                  <a:moveTo>
                    <a:pt x="0" y="0"/>
                  </a:moveTo>
                  <a:lnTo>
                    <a:pt x="22920961" y="0"/>
                  </a:lnTo>
                  <a:lnTo>
                    <a:pt x="22920961" y="9779"/>
                  </a:lnTo>
                  <a:lnTo>
                    <a:pt x="0" y="9779"/>
                  </a:lnTo>
                  <a:close/>
                </a:path>
              </a:pathLst>
            </a:custGeom>
            <a:solidFill>
              <a:srgbClr val="CFC8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8640" y="3084195"/>
            <a:ext cx="10972800" cy="413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60"/>
              </a:lnSpc>
            </a:pPr>
            <a:r>
              <a:rPr lang="en-US" sz="140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Let's work</a:t>
            </a:r>
          </a:p>
          <a:p>
            <a:pPr algn="l">
              <a:lnSpc>
                <a:spcPts val="15960"/>
              </a:lnSpc>
            </a:pPr>
            <a:r>
              <a:rPr lang="en-US" sz="140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together.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48640" y="7406640"/>
            <a:ext cx="1645920" cy="36576"/>
            <a:chOff x="0" y="0"/>
            <a:chExt cx="2194560" cy="487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4560" cy="48768"/>
            </a:xfrm>
            <a:custGeom>
              <a:avLst/>
              <a:gdLst/>
              <a:ahLst/>
              <a:cxnLst/>
              <a:rect l="l" t="t" r="r" b="b"/>
              <a:pathLst>
                <a:path w="2194560" h="48768">
                  <a:moveTo>
                    <a:pt x="0" y="0"/>
                  </a:moveTo>
                  <a:lnTo>
                    <a:pt x="2194560" y="0"/>
                  </a:lnTo>
                  <a:lnTo>
                    <a:pt x="2194560" y="48768"/>
                  </a:lnTo>
                  <a:lnTo>
                    <a:pt x="0" y="48768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8640" y="7772400"/>
            <a:ext cx="1005840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400" i="1">
                <a:solidFill>
                  <a:srgbClr val="B87333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Define the View.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8640" y="8500110"/>
            <a:ext cx="10058400" cy="69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1"/>
              </a:lnSpc>
            </a:pPr>
            <a:r>
              <a:rPr lang="en-US" sz="1399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Pakistan's premium outdoor media network — Billboards, digital streamers,</a:t>
            </a:r>
          </a:p>
          <a:p>
            <a:pPr algn="l">
              <a:lnSpc>
                <a:spcPts val="2351"/>
              </a:lnSpc>
            </a:pPr>
            <a:r>
              <a:rPr lang="en-US" sz="1399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pylons and motorway billboards. Owned end-to-end.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521440" y="2194560"/>
            <a:ext cx="6217920" cy="7040880"/>
            <a:chOff x="0" y="0"/>
            <a:chExt cx="8290560" cy="93878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90560" cy="9387840"/>
            </a:xfrm>
            <a:custGeom>
              <a:avLst/>
              <a:gdLst/>
              <a:ahLst/>
              <a:cxnLst/>
              <a:rect l="l" t="t" r="r" b="b"/>
              <a:pathLst>
                <a:path w="8290560" h="9387840">
                  <a:moveTo>
                    <a:pt x="0" y="0"/>
                  </a:moveTo>
                  <a:lnTo>
                    <a:pt x="8290560" y="0"/>
                  </a:lnTo>
                  <a:lnTo>
                    <a:pt x="8290560" y="9387840"/>
                  </a:lnTo>
                  <a:lnTo>
                    <a:pt x="0" y="9387840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521440" y="2194560"/>
            <a:ext cx="64008" cy="7040880"/>
            <a:chOff x="0" y="0"/>
            <a:chExt cx="85344" cy="9387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5344" cy="9387840"/>
            </a:xfrm>
            <a:custGeom>
              <a:avLst/>
              <a:gdLst/>
              <a:ahLst/>
              <a:cxnLst/>
              <a:rect l="l" t="t" r="r" b="b"/>
              <a:pathLst>
                <a:path w="85344" h="9387840">
                  <a:moveTo>
                    <a:pt x="0" y="0"/>
                  </a:moveTo>
                  <a:lnTo>
                    <a:pt x="85344" y="0"/>
                  </a:lnTo>
                  <a:lnTo>
                    <a:pt x="85344" y="9387840"/>
                  </a:lnTo>
                  <a:lnTo>
                    <a:pt x="0" y="938784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115800" y="2668905"/>
            <a:ext cx="530352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CONTACT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15800" y="3099435"/>
            <a:ext cx="5303520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4F2EE"/>
                </a:solidFill>
                <a:latin typeface="Georgia Bold"/>
                <a:ea typeface="Georgia Bold"/>
                <a:cs typeface="Georgia Bold"/>
                <a:sym typeface="Georgia Bold"/>
              </a:rPr>
              <a:t>Get in touch.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2115800" y="4069080"/>
            <a:ext cx="5029200" cy="10973"/>
            <a:chOff x="0" y="0"/>
            <a:chExt cx="6705600" cy="1463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705600" cy="14605"/>
            </a:xfrm>
            <a:custGeom>
              <a:avLst/>
              <a:gdLst/>
              <a:ahLst/>
              <a:cxnLst/>
              <a:rect l="l" t="t" r="r" b="b"/>
              <a:pathLst>
                <a:path w="6705600" h="14605">
                  <a:moveTo>
                    <a:pt x="0" y="0"/>
                  </a:moveTo>
                  <a:lnTo>
                    <a:pt x="6705600" y="0"/>
                  </a:lnTo>
                  <a:lnTo>
                    <a:pt x="6705600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7A4F2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115800" y="440626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PHONE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15800" y="476059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+92 313 455 5444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+92 310 855 5521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115800" y="582358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WEB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15800" y="617791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115800" y="724090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15800" y="759523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46-A XX-Block, Khayaban-e-Iqbal,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DHA Lahore, Pakistan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1938</Words>
  <Application>Microsoft Office PowerPoint</Application>
  <PresentationFormat>Custom</PresentationFormat>
  <Paragraphs>550</Paragraphs>
  <Slides>62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3" baseType="lpstr">
      <vt:lpstr>Calibri (MS)</vt:lpstr>
      <vt:lpstr>Arial Bold</vt:lpstr>
      <vt:lpstr>Georgia Italics</vt:lpstr>
      <vt:lpstr>Arial</vt:lpstr>
      <vt:lpstr>Open Sans Medium</vt:lpstr>
      <vt:lpstr>Calibri</vt:lpstr>
      <vt:lpstr>Calibri (MS) Bold</vt:lpstr>
      <vt:lpstr>Canva Sans Bold</vt:lpstr>
      <vt:lpstr>Georgia Bold</vt:lpstr>
      <vt:lpstr>Calibri (MS)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Motorway Presentation redesigned.pptx</dc:title>
  <cp:lastModifiedBy>1</cp:lastModifiedBy>
  <cp:revision>2</cp:revision>
  <dcterms:created xsi:type="dcterms:W3CDTF">2006-08-16T00:00:00Z</dcterms:created>
  <dcterms:modified xsi:type="dcterms:W3CDTF">2026-06-15T11:23:55Z</dcterms:modified>
  <dc:identifier>DAHMDaSHNLA</dc:identifier>
</cp:coreProperties>
</file>