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Arial Bold" panose="020B0704020202020204" pitchFamily="34" charset="0"/>
      <p:regular r:id="rId26"/>
      <p:bold r:id="rId27"/>
    </p:embeddedFont>
    <p:embeddedFont>
      <p:font typeface="Calibri (MS)" panose="020B0604020202020204" charset="0"/>
      <p:regular r:id="rId28"/>
    </p:embeddedFont>
    <p:embeddedFont>
      <p:font typeface="Calibri (MS) Bold" panose="020B0604020202020204" charset="0"/>
      <p:regular r:id="rId29"/>
    </p:embeddedFont>
    <p:embeddedFont>
      <p:font typeface="Calibri (MS) Italics" panose="020B0604020202020204" charset="0"/>
      <p:regular r:id="rId30"/>
    </p:embeddedFont>
    <p:embeddedFont>
      <p:font typeface="Canva Sans" panose="020B0604020202020204" charset="0"/>
      <p:regular r:id="rId31"/>
    </p:embeddedFont>
    <p:embeddedFont>
      <p:font typeface="Canva Sans Bold" panose="020B0604020202020204" charset="0"/>
      <p:regular r:id="rId32"/>
    </p:embeddedFont>
    <p:embeddedFont>
      <p:font typeface="Georgia Bold" panose="02040802050405020203" pitchFamily="18" charset="0"/>
      <p:regular r:id="rId33"/>
      <p:bold r:id="rId34"/>
    </p:embeddedFont>
    <p:embeddedFont>
      <p:font typeface="Georgia Italics" panose="020B0604020202020204" charset="0"/>
      <p:regular r:id="rId35"/>
    </p:embeddedFont>
    <p:embeddedFont>
      <p:font typeface="Open Sans Medium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1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8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39360" y="548640"/>
            <a:ext cx="22860" cy="502920"/>
            <a:chOff x="0" y="0"/>
            <a:chExt cx="30480" cy="6705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480" cy="670560"/>
            </a:xfrm>
            <a:custGeom>
              <a:avLst/>
              <a:gdLst/>
              <a:ahLst/>
              <a:cxnLst/>
              <a:rect l="l" t="t" r="r" b="b"/>
              <a:pathLst>
                <a:path w="30480" h="670560">
                  <a:moveTo>
                    <a:pt x="0" y="0"/>
                  </a:moveTo>
                  <a:lnTo>
                    <a:pt x="30480" y="0"/>
                  </a:lnTo>
                  <a:lnTo>
                    <a:pt x="30480" y="670560"/>
                  </a:lnTo>
                  <a:lnTo>
                    <a:pt x="0" y="67056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36440" y="548640"/>
            <a:ext cx="502920" cy="22860"/>
            <a:chOff x="0" y="0"/>
            <a:chExt cx="670560" cy="304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0560" cy="30480"/>
            </a:xfrm>
            <a:custGeom>
              <a:avLst/>
              <a:gdLst/>
              <a:ahLst/>
              <a:cxnLst/>
              <a:rect l="l" t="t" r="r" b="b"/>
              <a:pathLst>
                <a:path w="670560" h="30480">
                  <a:moveTo>
                    <a:pt x="0" y="0"/>
                  </a:moveTo>
                  <a:lnTo>
                    <a:pt x="670560" y="0"/>
                  </a:lnTo>
                  <a:lnTo>
                    <a:pt x="670560" y="30480"/>
                  </a:lnTo>
                  <a:lnTo>
                    <a:pt x="0" y="3048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48640" y="483870"/>
            <a:ext cx="109728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PAKISTAN'S PREMIUM OUTDOOR MEDIA NETWORK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NETWORK PORTFOLIO  ·  2026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48640" y="2080260"/>
            <a:ext cx="10058400" cy="3771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00"/>
              </a:lnSpc>
            </a:pPr>
            <a:r>
              <a:rPr lang="en-US" sz="34000" b="1">
                <a:solidFill>
                  <a:srgbClr val="F5F1EA"/>
                </a:solidFill>
                <a:latin typeface="Arial Bold"/>
                <a:ea typeface="Arial Bold"/>
                <a:cs typeface="Arial Bold"/>
                <a:sym typeface="Arial Bold"/>
              </a:rPr>
              <a:t>TCF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6829425"/>
            <a:ext cx="9144000" cy="706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spc="6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 E D I A   G R O U P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698480" y="3108960"/>
            <a:ext cx="20117" cy="3291840"/>
            <a:chOff x="0" y="0"/>
            <a:chExt cx="26822" cy="43891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797" cy="4389120"/>
            </a:xfrm>
            <a:custGeom>
              <a:avLst/>
              <a:gdLst/>
              <a:ahLst/>
              <a:cxnLst/>
              <a:rect l="l" t="t" r="r" b="b"/>
              <a:pathLst>
                <a:path w="26797" h="4389120">
                  <a:moveTo>
                    <a:pt x="0" y="0"/>
                  </a:moveTo>
                  <a:lnTo>
                    <a:pt x="26797" y="0"/>
                  </a:lnTo>
                  <a:lnTo>
                    <a:pt x="26797" y="4389120"/>
                  </a:lnTo>
                  <a:lnTo>
                    <a:pt x="0" y="438912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064240" y="2988945"/>
            <a:ext cx="676656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TAGLINE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64240" y="3558540"/>
            <a:ext cx="6766560" cy="270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32"/>
              </a:lnSpc>
            </a:pPr>
            <a:r>
              <a:rPr lang="en-US" sz="8800" i="1">
                <a:solidFill>
                  <a:srgbClr val="F5F1EA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Define</a:t>
            </a:r>
          </a:p>
          <a:p>
            <a:pPr algn="l">
              <a:lnSpc>
                <a:spcPts val="10032"/>
              </a:lnSpc>
            </a:pPr>
            <a:r>
              <a:rPr lang="en-US" sz="8800" i="1">
                <a:solidFill>
                  <a:srgbClr val="F5F1EA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the View.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64240" y="6179820"/>
            <a:ext cx="676656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streamers &amp; pylons. Owned end-to-end.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48640" y="9307830"/>
            <a:ext cx="109728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F5F1E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8640" y="966406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MEDIA OWNER  ·  AGENCY  ·  POWERHOUSE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252960" y="9307830"/>
            <a:ext cx="54864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39"/>
              </a:lnSpc>
            </a:pPr>
            <a:r>
              <a:rPr lang="en-US" sz="1200" b="1" spc="2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tcfmediagroup.com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LAHORE  ·  ISLAMABAD  ·  KARACHI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WHO WE ARE  ·  01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7680960" cy="3840480"/>
            <a:chOff x="0" y="0"/>
            <a:chExt cx="10241280" cy="51206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241280" cy="5120640"/>
            </a:xfrm>
            <a:custGeom>
              <a:avLst/>
              <a:gdLst/>
              <a:ahLst/>
              <a:cxnLst/>
              <a:rect l="l" t="t" r="r" b="b"/>
              <a:pathLst>
                <a:path w="10241280" h="5120640">
                  <a:moveTo>
                    <a:pt x="0" y="0"/>
                  </a:moveTo>
                  <a:lnTo>
                    <a:pt x="10241280" y="0"/>
                  </a:lnTo>
                  <a:lnTo>
                    <a:pt x="10241280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241280" cy="5149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Media Owner.</a:t>
              </a:r>
            </a:p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Agency.</a:t>
              </a:r>
            </a:p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Powerhouse.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5303520"/>
            <a:ext cx="7680960" cy="3840480"/>
            <a:chOff x="0" y="0"/>
            <a:chExt cx="10241280" cy="51206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241280" cy="5120640"/>
            </a:xfrm>
            <a:custGeom>
              <a:avLst/>
              <a:gdLst/>
              <a:ahLst/>
              <a:cxnLst/>
              <a:rect l="l" t="t" r="r" b="b"/>
              <a:pathLst>
                <a:path w="10241280" h="5120640">
                  <a:moveTo>
                    <a:pt x="0" y="0"/>
                  </a:moveTo>
                  <a:lnTo>
                    <a:pt x="10241280" y="0"/>
                  </a:lnTo>
                  <a:lnTo>
                    <a:pt x="10241280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0241280" cy="5168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TCF Media Solutions is Pakistan's only company that combines media ownership with full-service 360° marketing. We own the assets, design the strategy and execute every campaign from idea to impact.</a:t>
              </a:r>
            </a:p>
            <a:p>
              <a:pPr algn="just">
                <a:lnSpc>
                  <a:spcPts val="2640"/>
                </a:lnSpc>
              </a:pPr>
              <a:endParaRPr lang="en-US" sz="2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With exclusive rights on M2 Motorway and Pakistan's largest billboard at 300 ft × 30 ft — we don't just advertise. We dominate.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20527" y="999487"/>
            <a:ext cx="3853177" cy="2573017"/>
            <a:chOff x="0" y="0"/>
            <a:chExt cx="5137569" cy="34306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594847" y="1218943"/>
            <a:ext cx="927097" cy="104137"/>
            <a:chOff x="0" y="0"/>
            <a:chExt cx="1236129" cy="1388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01200" y="1463040"/>
            <a:ext cx="3291840" cy="1188720"/>
            <a:chOff x="0" y="0"/>
            <a:chExt cx="4389120" cy="15849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26+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1200" y="2560320"/>
            <a:ext cx="3291840" cy="512064"/>
            <a:chOff x="0" y="0"/>
            <a:chExt cx="4389120" cy="6827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YEARS OF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01200" y="3017520"/>
            <a:ext cx="3291840" cy="402336"/>
            <a:chOff x="0" y="0"/>
            <a:chExt cx="4389120" cy="53644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Dominance in OOH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526767" y="999487"/>
            <a:ext cx="3853177" cy="2573017"/>
            <a:chOff x="0" y="0"/>
            <a:chExt cx="5137569" cy="343068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801087" y="1218943"/>
            <a:ext cx="927097" cy="104137"/>
            <a:chOff x="0" y="0"/>
            <a:chExt cx="1236129" cy="1388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807440" y="1463040"/>
            <a:ext cx="3291840" cy="1188720"/>
            <a:chOff x="0" y="0"/>
            <a:chExt cx="4389120" cy="158496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#1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807440" y="2560320"/>
            <a:ext cx="3291840" cy="512064"/>
            <a:chOff x="0" y="0"/>
            <a:chExt cx="4389120" cy="6827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BILLBOARD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807440" y="3017520"/>
            <a:ext cx="3291840" cy="402336"/>
            <a:chOff x="0" y="0"/>
            <a:chExt cx="4389120" cy="53644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Network in Pakistan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320527" y="3925567"/>
            <a:ext cx="3853177" cy="2573017"/>
            <a:chOff x="0" y="0"/>
            <a:chExt cx="5137569" cy="343068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594847" y="4145023"/>
            <a:ext cx="927097" cy="104137"/>
            <a:chOff x="0" y="0"/>
            <a:chExt cx="1236129" cy="138849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601200" y="4389120"/>
            <a:ext cx="3291840" cy="1188720"/>
            <a:chOff x="0" y="0"/>
            <a:chExt cx="4389120" cy="158496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360°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01200" y="5486400"/>
            <a:ext cx="3291840" cy="512064"/>
            <a:chOff x="0" y="0"/>
            <a:chExt cx="4389120" cy="68275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MARKETING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601200" y="5943600"/>
            <a:ext cx="3291840" cy="402336"/>
            <a:chOff x="0" y="0"/>
            <a:chExt cx="4389120" cy="5364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Full-Service Powerhouse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3526767" y="3925567"/>
            <a:ext cx="3853177" cy="2573017"/>
            <a:chOff x="0" y="0"/>
            <a:chExt cx="5137569" cy="3430689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3801087" y="4145023"/>
            <a:ext cx="927097" cy="104137"/>
            <a:chOff x="0" y="0"/>
            <a:chExt cx="1236129" cy="138849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3807440" y="4389120"/>
            <a:ext cx="3291840" cy="1188720"/>
            <a:chOff x="0" y="0"/>
            <a:chExt cx="4389120" cy="158496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300ft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3807440" y="5486400"/>
            <a:ext cx="3291840" cy="512064"/>
            <a:chOff x="0" y="0"/>
            <a:chExt cx="4389120" cy="68275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LARGEST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3807440" y="5943600"/>
            <a:ext cx="3291840" cy="402336"/>
            <a:chOff x="0" y="0"/>
            <a:chExt cx="4389120" cy="536448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Billboard in Pakistan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8007327" y="-6353"/>
            <a:ext cx="287017" cy="10299697"/>
            <a:chOff x="0" y="0"/>
            <a:chExt cx="382689" cy="13732929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82651" cy="13732890"/>
            </a:xfrm>
            <a:custGeom>
              <a:avLst/>
              <a:gdLst/>
              <a:ahLst/>
              <a:cxnLst/>
              <a:rect l="l" t="t" r="r" b="b"/>
              <a:pathLst>
                <a:path w="382651" h="13732890">
                  <a:moveTo>
                    <a:pt x="0" y="0"/>
                  </a:moveTo>
                  <a:lnTo>
                    <a:pt x="382651" y="0"/>
                  </a:lnTo>
                  <a:lnTo>
                    <a:pt x="382651" y="13732890"/>
                  </a:lnTo>
                  <a:lnTo>
                    <a:pt x="0" y="13732890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MEDIA OWNER  ·  AGENCY  ·  POWERHOUSE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 / 28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WHY TCF WINS  ·  02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16459200" cy="1828800"/>
            <a:chOff x="0" y="0"/>
            <a:chExt cx="21945600" cy="2438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2438400"/>
            </a:xfrm>
            <a:custGeom>
              <a:avLst/>
              <a:gdLst/>
              <a:ahLst/>
              <a:cxnLst/>
              <a:rect l="l" t="t" r="r" b="b"/>
              <a:pathLst>
                <a:path w="21945600" h="2438400">
                  <a:moveTo>
                    <a:pt x="0" y="0"/>
                  </a:moveTo>
                  <a:lnTo>
                    <a:pt x="21945600" y="0"/>
                  </a:lnTo>
                  <a:lnTo>
                    <a:pt x="21945600" y="2438400"/>
                  </a:lnTo>
                  <a:lnTo>
                    <a:pt x="0" y="2438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5365" b="-1253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945600" cy="2476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 Unfair Advantages</a:t>
              </a:r>
            </a:p>
            <a:p>
              <a:pPr algn="l">
                <a:lnSpc>
                  <a:spcPts val="6719"/>
                </a:lnSpc>
              </a:pPr>
              <a:r>
                <a:rPr lang="en-US" sz="55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That Set Us Apart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6607" y="3504943"/>
            <a:ext cx="4950457" cy="2115817"/>
            <a:chOff x="0" y="0"/>
            <a:chExt cx="6600609" cy="28210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6607" y="3504943"/>
            <a:ext cx="122425" cy="2115817"/>
            <a:chOff x="0" y="0"/>
            <a:chExt cx="163233" cy="28210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97280" y="3749040"/>
            <a:ext cx="512064" cy="512064"/>
            <a:chOff x="0" y="0"/>
            <a:chExt cx="682752" cy="682752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73936" y="3694176"/>
            <a:ext cx="914400" cy="548640"/>
            <a:chOff x="0" y="0"/>
            <a:chExt cx="1219200" cy="7315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97280" y="4315968"/>
            <a:ext cx="4480560" cy="457200"/>
            <a:chOff x="0" y="0"/>
            <a:chExt cx="5974080" cy="6096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MEDIA OWNER + AGENCY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97280" y="4718304"/>
            <a:ext cx="4480560" cy="768096"/>
            <a:chOff x="0" y="0"/>
            <a:chExt cx="5974080" cy="102412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Unmatched control &amp; agility. No middlemen — we own every asset we advertise on.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48143" y="3504943"/>
            <a:ext cx="4950457" cy="2115817"/>
            <a:chOff x="0" y="0"/>
            <a:chExt cx="6600609" cy="282108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248143" y="3504943"/>
            <a:ext cx="122425" cy="2115817"/>
            <a:chOff x="0" y="0"/>
            <a:chExt cx="163233" cy="282108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528816" y="3749040"/>
            <a:ext cx="512064" cy="512064"/>
            <a:chOff x="0" y="0"/>
            <a:chExt cx="682752" cy="682752"/>
          </a:xfrm>
        </p:grpSpPr>
        <p:sp>
          <p:nvSpPr>
            <p:cNvPr id="30" name="Freeform 3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205472" y="3694176"/>
            <a:ext cx="914400" cy="548640"/>
            <a:chOff x="0" y="0"/>
            <a:chExt cx="1219200" cy="7315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528816" y="4315968"/>
            <a:ext cx="4480560" cy="457200"/>
            <a:chOff x="0" y="0"/>
            <a:chExt cx="5974080" cy="6096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EXCLUSIVE RIGHTS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28816" y="4718304"/>
            <a:ext cx="4480560" cy="768096"/>
            <a:chOff x="0" y="0"/>
            <a:chExt cx="5974080" cy="102412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M2 Motorway. DHA Lahore and Prime locations — locked.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1391" y="3504943"/>
            <a:ext cx="4950457" cy="2115817"/>
            <a:chOff x="0" y="0"/>
            <a:chExt cx="6600609" cy="282108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661391" y="3504943"/>
            <a:ext cx="122425" cy="2115817"/>
            <a:chOff x="0" y="0"/>
            <a:chExt cx="163233" cy="282108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942064" y="3749040"/>
            <a:ext cx="512064" cy="512064"/>
            <a:chOff x="0" y="0"/>
            <a:chExt cx="682752" cy="682752"/>
          </a:xfrm>
        </p:grpSpPr>
        <p:sp>
          <p:nvSpPr>
            <p:cNvPr id="45" name="Freeform 4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618720" y="3694176"/>
            <a:ext cx="914400" cy="548640"/>
            <a:chOff x="0" y="0"/>
            <a:chExt cx="1219200" cy="73152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03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942064" y="4315968"/>
            <a:ext cx="4480560" cy="457200"/>
            <a:chOff x="0" y="0"/>
            <a:chExt cx="5974080" cy="6096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MASSIVE INVENTORY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942064" y="4718304"/>
            <a:ext cx="4480560" cy="768096"/>
            <a:chOff x="0" y="0"/>
            <a:chExt cx="5974080" cy="102412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Pakistan's biggest billboard network including the 300×0 ft largest in the country.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16607" y="6120127"/>
            <a:ext cx="4950457" cy="2115817"/>
            <a:chOff x="0" y="0"/>
            <a:chExt cx="6600609" cy="282108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16607" y="6120127"/>
            <a:ext cx="122425" cy="2115817"/>
            <a:chOff x="0" y="0"/>
            <a:chExt cx="163233" cy="282108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097280" y="6364224"/>
            <a:ext cx="512064" cy="512064"/>
            <a:chOff x="0" y="0"/>
            <a:chExt cx="682752" cy="682752"/>
          </a:xfrm>
        </p:grpSpPr>
        <p:sp>
          <p:nvSpPr>
            <p:cNvPr id="60" name="Freeform 6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773936" y="6309360"/>
            <a:ext cx="914400" cy="548640"/>
            <a:chOff x="0" y="0"/>
            <a:chExt cx="1219200" cy="73152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04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097280" y="6931152"/>
            <a:ext cx="4480560" cy="457200"/>
            <a:chOff x="0" y="0"/>
            <a:chExt cx="5974080" cy="6096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OFFICIAL PARTNER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097280" y="7333488"/>
            <a:ext cx="4480560" cy="768096"/>
            <a:chOff x="0" y="0"/>
            <a:chExt cx="5974080" cy="1024128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Formally partnered with DHA and FWO — Pakistan's most prestigious authorities.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6248143" y="6120127"/>
            <a:ext cx="4950457" cy="2115817"/>
            <a:chOff x="0" y="0"/>
            <a:chExt cx="6600609" cy="282108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6248143" y="6120127"/>
            <a:ext cx="122425" cy="2115817"/>
            <a:chOff x="0" y="0"/>
            <a:chExt cx="163233" cy="2821089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6528816" y="6364224"/>
            <a:ext cx="512064" cy="512064"/>
            <a:chOff x="0" y="0"/>
            <a:chExt cx="682752" cy="682752"/>
          </a:xfrm>
        </p:grpSpPr>
        <p:sp>
          <p:nvSpPr>
            <p:cNvPr id="75" name="Freeform 7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7205472" y="6309360"/>
            <a:ext cx="914400" cy="548640"/>
            <a:chOff x="0" y="0"/>
            <a:chExt cx="1219200" cy="73152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05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6528816" y="6931152"/>
            <a:ext cx="4480560" cy="457200"/>
            <a:chOff x="0" y="0"/>
            <a:chExt cx="5974080" cy="60960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REAL-TIME EXECUTION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6528816" y="7333488"/>
            <a:ext cx="4480560" cy="768096"/>
            <a:chOff x="0" y="0"/>
            <a:chExt cx="5974080" cy="1024128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Live campaign monitoring, in-house creative teams, rapid turnaround.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1661391" y="6120127"/>
            <a:ext cx="4950457" cy="2115817"/>
            <a:chOff x="0" y="0"/>
            <a:chExt cx="6600609" cy="2821089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1661391" y="6120127"/>
            <a:ext cx="122425" cy="2115817"/>
            <a:chOff x="0" y="0"/>
            <a:chExt cx="163233" cy="2821089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1942064" y="6364224"/>
            <a:ext cx="512064" cy="512064"/>
            <a:chOff x="0" y="0"/>
            <a:chExt cx="682752" cy="682752"/>
          </a:xfrm>
        </p:grpSpPr>
        <p:sp>
          <p:nvSpPr>
            <p:cNvPr id="90" name="Freeform 9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2618720" y="6309360"/>
            <a:ext cx="914400" cy="548640"/>
            <a:chOff x="0" y="0"/>
            <a:chExt cx="1219200" cy="731520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06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1942064" y="6931152"/>
            <a:ext cx="4480560" cy="457200"/>
            <a:chOff x="0" y="0"/>
            <a:chExt cx="5974080" cy="609600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TRUSTED BY GIANTS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1942064" y="7333488"/>
            <a:ext cx="4480560" cy="768096"/>
            <a:chOff x="0" y="0"/>
            <a:chExt cx="5974080" cy="102412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KFC, Coca-Cola, Bahria Town, Gul Ahmed, Shaukat Khanum — and many more.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UNFAIR ADVANTAGES THAT SET US APART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 / 28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OUR NETWORK  ·  03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188720"/>
            <a:ext cx="8229600" cy="2377440"/>
            <a:chOff x="0" y="0"/>
            <a:chExt cx="10972800" cy="31699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72800" cy="3169920"/>
            </a:xfrm>
            <a:custGeom>
              <a:avLst/>
              <a:gdLst/>
              <a:ahLst/>
              <a:cxnLst/>
              <a:rect l="l" t="t" r="r" b="b"/>
              <a:pathLst>
                <a:path w="10972800" h="3169920">
                  <a:moveTo>
                    <a:pt x="0" y="0"/>
                  </a:moveTo>
                  <a:lnTo>
                    <a:pt x="10972800" y="0"/>
                  </a:lnTo>
                  <a:lnTo>
                    <a:pt x="10972800" y="3169920"/>
                  </a:lnTo>
                  <a:lnTo>
                    <a:pt x="0" y="3169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448" b="-1744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972800" cy="3198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Pakistan's motorways,</a:t>
              </a:r>
            </a:p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owned end-to-end.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3803904"/>
            <a:ext cx="8229600" cy="2926080"/>
            <a:chOff x="0" y="0"/>
            <a:chExt cx="10972800" cy="39014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72800" cy="3901440"/>
            </a:xfrm>
            <a:custGeom>
              <a:avLst/>
              <a:gdLst/>
              <a:ahLst/>
              <a:cxnLst/>
              <a:rect l="l" t="t" r="r" b="b"/>
              <a:pathLst>
                <a:path w="10972800" h="3901440">
                  <a:moveTo>
                    <a:pt x="0" y="0"/>
                  </a:moveTo>
                  <a:lnTo>
                    <a:pt x="10972800" y="0"/>
                  </a:lnTo>
                  <a:lnTo>
                    <a:pt x="10972800" y="3901440"/>
                  </a:lnTo>
                  <a:lnTo>
                    <a:pt x="0" y="3901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01" b="-48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0972800" cy="39490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TCF Media Group operates Pakistan's most extensive motorway OOH network. Our inventory spans the full Lahore–Islamabad M2 corridor, the LHR–Sialkot M12, and the Swat Motorway into KPK — built in partnership with FWO, the National Highway Authority, and direct rights-holders.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03407" y="999487"/>
            <a:ext cx="3853177" cy="2755897"/>
            <a:chOff x="0" y="0"/>
            <a:chExt cx="5137569" cy="36745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37531" cy="3674491"/>
            </a:xfrm>
            <a:custGeom>
              <a:avLst/>
              <a:gdLst/>
              <a:ahLst/>
              <a:cxnLst/>
              <a:rect l="l" t="t" r="r" b="b"/>
              <a:pathLst>
                <a:path w="5137531" h="3674491">
                  <a:moveTo>
                    <a:pt x="0" y="0"/>
                  </a:moveTo>
                  <a:lnTo>
                    <a:pt x="5137531" y="0"/>
                  </a:lnTo>
                  <a:lnTo>
                    <a:pt x="5137531" y="3674491"/>
                  </a:lnTo>
                  <a:lnTo>
                    <a:pt x="0" y="367449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77727" y="1218943"/>
            <a:ext cx="744217" cy="104137"/>
            <a:chOff x="0" y="0"/>
            <a:chExt cx="992289" cy="1388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2251" cy="138811"/>
            </a:xfrm>
            <a:custGeom>
              <a:avLst/>
              <a:gdLst/>
              <a:ahLst/>
              <a:cxnLst/>
              <a:rect l="l" t="t" r="r" b="b"/>
              <a:pathLst>
                <a:path w="992251" h="138811">
                  <a:moveTo>
                    <a:pt x="0" y="0"/>
                  </a:moveTo>
                  <a:lnTo>
                    <a:pt x="992251" y="0"/>
                  </a:lnTo>
                  <a:lnTo>
                    <a:pt x="99225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84080" y="1463040"/>
            <a:ext cx="3291840" cy="1005840"/>
            <a:chOff x="0" y="0"/>
            <a:chExt cx="4389120" cy="13411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89120" cy="1341120"/>
            </a:xfrm>
            <a:custGeom>
              <a:avLst/>
              <a:gdLst/>
              <a:ahLst/>
              <a:cxnLst/>
              <a:rect l="l" t="t" r="r" b="b"/>
              <a:pathLst>
                <a:path w="4389120" h="1341120">
                  <a:moveTo>
                    <a:pt x="0" y="0"/>
                  </a:moveTo>
                  <a:lnTo>
                    <a:pt x="4389120" y="0"/>
                  </a:lnTo>
                  <a:lnTo>
                    <a:pt x="4389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769" b="-137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4389120" cy="1360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84080" y="2432304"/>
            <a:ext cx="3291840" cy="457200"/>
            <a:chOff x="0" y="0"/>
            <a:chExt cx="4389120" cy="609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89120" cy="609600"/>
            </a:xfrm>
            <a:custGeom>
              <a:avLst/>
              <a:gdLst/>
              <a:ahLst/>
              <a:cxnLst/>
              <a:rect l="l" t="t" r="r" b="b"/>
              <a:pathLst>
                <a:path w="4389120" h="609600">
                  <a:moveTo>
                    <a:pt x="0" y="0"/>
                  </a:moveTo>
                  <a:lnTo>
                    <a:pt x="4389120" y="0"/>
                  </a:lnTo>
                  <a:lnTo>
                    <a:pt x="438912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38912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FULL M2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84080" y="2871216"/>
            <a:ext cx="3291840" cy="731520"/>
            <a:chOff x="0" y="0"/>
            <a:chExt cx="4389120" cy="97536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9120" cy="975360"/>
            </a:xfrm>
            <a:custGeom>
              <a:avLst/>
              <a:gdLst/>
              <a:ahLst/>
              <a:cxnLst/>
              <a:rect l="l" t="t" r="r" b="b"/>
              <a:pathLst>
                <a:path w="4389120" h="975360">
                  <a:moveTo>
                    <a:pt x="0" y="0"/>
                  </a:moveTo>
                  <a:lnTo>
                    <a:pt x="4389120" y="0"/>
                  </a:lnTo>
                  <a:lnTo>
                    <a:pt x="438912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4389120" cy="10039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Lahore → Islamabad</a:t>
              </a:r>
            </a:p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Every Toll Plaza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755367" y="999487"/>
            <a:ext cx="3853177" cy="2755897"/>
            <a:chOff x="0" y="0"/>
            <a:chExt cx="5137569" cy="36745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137531" cy="3674491"/>
            </a:xfrm>
            <a:custGeom>
              <a:avLst/>
              <a:gdLst/>
              <a:ahLst/>
              <a:cxnLst/>
              <a:rect l="l" t="t" r="r" b="b"/>
              <a:pathLst>
                <a:path w="5137531" h="3674491">
                  <a:moveTo>
                    <a:pt x="0" y="0"/>
                  </a:moveTo>
                  <a:lnTo>
                    <a:pt x="5137531" y="0"/>
                  </a:lnTo>
                  <a:lnTo>
                    <a:pt x="5137531" y="3674491"/>
                  </a:lnTo>
                  <a:lnTo>
                    <a:pt x="0" y="367449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029687" y="1218943"/>
            <a:ext cx="744217" cy="104137"/>
            <a:chOff x="0" y="0"/>
            <a:chExt cx="992289" cy="1388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92251" cy="138811"/>
            </a:xfrm>
            <a:custGeom>
              <a:avLst/>
              <a:gdLst/>
              <a:ahLst/>
              <a:cxnLst/>
              <a:rect l="l" t="t" r="r" b="b"/>
              <a:pathLst>
                <a:path w="992251" h="138811">
                  <a:moveTo>
                    <a:pt x="0" y="0"/>
                  </a:moveTo>
                  <a:lnTo>
                    <a:pt x="992251" y="0"/>
                  </a:lnTo>
                  <a:lnTo>
                    <a:pt x="99225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036040" y="1463040"/>
            <a:ext cx="3291840" cy="1005840"/>
            <a:chOff x="0" y="0"/>
            <a:chExt cx="4389120" cy="13411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389120" cy="1341120"/>
            </a:xfrm>
            <a:custGeom>
              <a:avLst/>
              <a:gdLst/>
              <a:ahLst/>
              <a:cxnLst/>
              <a:rect l="l" t="t" r="r" b="b"/>
              <a:pathLst>
                <a:path w="4389120" h="1341120">
                  <a:moveTo>
                    <a:pt x="0" y="0"/>
                  </a:moveTo>
                  <a:lnTo>
                    <a:pt x="4389120" y="0"/>
                  </a:lnTo>
                  <a:lnTo>
                    <a:pt x="4389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769" b="-137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4389120" cy="1360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FWO / NHA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036040" y="2432304"/>
            <a:ext cx="3291840" cy="457200"/>
            <a:chOff x="0" y="0"/>
            <a:chExt cx="4389120" cy="6096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389120" cy="609600"/>
            </a:xfrm>
            <a:custGeom>
              <a:avLst/>
              <a:gdLst/>
              <a:ahLst/>
              <a:cxnLst/>
              <a:rect l="l" t="t" r="r" b="b"/>
              <a:pathLst>
                <a:path w="4389120" h="609600">
                  <a:moveTo>
                    <a:pt x="0" y="0"/>
                  </a:moveTo>
                  <a:lnTo>
                    <a:pt x="4389120" y="0"/>
                  </a:lnTo>
                  <a:lnTo>
                    <a:pt x="438912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438912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AUTHORITY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036040" y="2871216"/>
            <a:ext cx="3291840" cy="731520"/>
            <a:chOff x="0" y="0"/>
            <a:chExt cx="4389120" cy="97536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389120" cy="975360"/>
            </a:xfrm>
            <a:custGeom>
              <a:avLst/>
              <a:gdLst/>
              <a:ahLst/>
              <a:cxnLst/>
              <a:rect l="l" t="t" r="r" b="b"/>
              <a:pathLst>
                <a:path w="4389120" h="975360">
                  <a:moveTo>
                    <a:pt x="0" y="0"/>
                  </a:moveTo>
                  <a:lnTo>
                    <a:pt x="4389120" y="0"/>
                  </a:lnTo>
                  <a:lnTo>
                    <a:pt x="438912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4389120" cy="10039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Contract Partner</a:t>
              </a:r>
            </a:p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Official Rights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8007327" y="-6353"/>
            <a:ext cx="287017" cy="10299697"/>
            <a:chOff x="0" y="0"/>
            <a:chExt cx="382689" cy="1373292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82651" cy="13732890"/>
            </a:xfrm>
            <a:custGeom>
              <a:avLst/>
              <a:gdLst/>
              <a:ahLst/>
              <a:cxnLst/>
              <a:rect l="l" t="t" r="r" b="b"/>
              <a:pathLst>
                <a:path w="382651" h="13732890">
                  <a:moveTo>
                    <a:pt x="0" y="0"/>
                  </a:moveTo>
                  <a:lnTo>
                    <a:pt x="382651" y="0"/>
                  </a:lnTo>
                  <a:lnTo>
                    <a:pt x="382651" y="13732890"/>
                  </a:lnTo>
                  <a:lnTo>
                    <a:pt x="0" y="13732890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3B3838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M2  ·  M12  ·  SWAT MOTORWAY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 / 71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WHY MOTORWAY  ·  04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16459200" cy="2194560"/>
            <a:chOff x="0" y="0"/>
            <a:chExt cx="21945600" cy="29260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2926080"/>
            </a:xfrm>
            <a:custGeom>
              <a:avLst/>
              <a:gdLst/>
              <a:ahLst/>
              <a:cxnLst/>
              <a:rect l="l" t="t" r="r" b="b"/>
              <a:pathLst>
                <a:path w="21945600" h="292608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1945600" cy="29546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 captive audience,</a:t>
              </a:r>
            </a:p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for four hours straight.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3621024"/>
            <a:ext cx="16642080" cy="1554480"/>
            <a:chOff x="0" y="0"/>
            <a:chExt cx="22189440" cy="20726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89439" cy="2072640"/>
            </a:xfrm>
            <a:custGeom>
              <a:avLst/>
              <a:gdLst/>
              <a:ahLst/>
              <a:cxnLst/>
              <a:rect l="l" t="t" r="r" b="b"/>
              <a:pathLst>
                <a:path w="22189439" h="2072640">
                  <a:moveTo>
                    <a:pt x="0" y="0"/>
                  </a:moveTo>
                  <a:lnTo>
                    <a:pt x="22189439" y="0"/>
                  </a:lnTo>
                  <a:lnTo>
                    <a:pt x="22189439" y="2072640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8604" b="-1586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89440" cy="2120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760"/>
                </a:lnSpc>
              </a:pPr>
              <a:r>
                <a:rPr lang="en-US" sz="23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Lahore–Islamabad M2 is Pakistan's single busiest long-haul corridor. Between 80,000 and 100,000 vehicles travel it every day — and each passenger spends roughly four uninterrupted hours on the road. For a brand, that's the kind of dwell time no urban billboard, radio spot, or streaming ad can match.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6607" y="5388607"/>
            <a:ext cx="16654777" cy="122425"/>
            <a:chOff x="0" y="0"/>
            <a:chExt cx="22206369" cy="1632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6331" cy="163195"/>
            </a:xfrm>
            <a:custGeom>
              <a:avLst/>
              <a:gdLst/>
              <a:ahLst/>
              <a:cxnLst/>
              <a:rect l="l" t="t" r="r" b="b"/>
              <a:pathLst>
                <a:path w="22206331" h="163195">
                  <a:moveTo>
                    <a:pt x="0" y="0"/>
                  </a:moveTo>
                  <a:lnTo>
                    <a:pt x="22206331" y="0"/>
                  </a:lnTo>
                  <a:lnTo>
                    <a:pt x="22206331" y="163195"/>
                  </a:lnTo>
                  <a:lnTo>
                    <a:pt x="0" y="163195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6607" y="5662927"/>
            <a:ext cx="5224777" cy="3578857"/>
            <a:chOff x="0" y="0"/>
            <a:chExt cx="6966369" cy="47718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6607" y="5662927"/>
            <a:ext cx="140713" cy="3578857"/>
            <a:chOff x="0" y="0"/>
            <a:chExt cx="187617" cy="477180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8720" y="5852160"/>
            <a:ext cx="4754880" cy="1499616"/>
            <a:chOff x="0" y="0"/>
            <a:chExt cx="6339840" cy="199948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80K–100K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8720" y="7315200"/>
            <a:ext cx="4754880" cy="548640"/>
            <a:chOff x="0" y="0"/>
            <a:chExt cx="6339840" cy="7315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VEHICLES DAILY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88720" y="7827264"/>
            <a:ext cx="4754880" cy="1188720"/>
            <a:chOff x="0" y="0"/>
            <a:chExt cx="6339840" cy="15849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on the M2 corridor alone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485887" y="5662927"/>
            <a:ext cx="5224777" cy="3578857"/>
            <a:chOff x="0" y="0"/>
            <a:chExt cx="6966369" cy="477180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485887" y="5662927"/>
            <a:ext cx="140713" cy="3578857"/>
            <a:chOff x="0" y="0"/>
            <a:chExt cx="187617" cy="477180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858000" y="5852160"/>
            <a:ext cx="4754880" cy="1499616"/>
            <a:chOff x="0" y="0"/>
            <a:chExt cx="6339840" cy="199948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~4 HRS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858000" y="7315200"/>
            <a:ext cx="4754880" cy="548640"/>
            <a:chOff x="0" y="0"/>
            <a:chExt cx="6339840" cy="7315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EXPOSURE PER TRIP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858000" y="7827264"/>
            <a:ext cx="4754880" cy="1188720"/>
            <a:chOff x="0" y="0"/>
            <a:chExt cx="6339840" cy="15849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uninterrupted, captive audience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155167" y="5662927"/>
            <a:ext cx="5224777" cy="3578857"/>
            <a:chOff x="0" y="0"/>
            <a:chExt cx="6966369" cy="4771809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155167" y="5662927"/>
            <a:ext cx="140713" cy="3578857"/>
            <a:chOff x="0" y="0"/>
            <a:chExt cx="187617" cy="477180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527280" y="5852160"/>
            <a:ext cx="4754880" cy="1499616"/>
            <a:chOff x="0" y="0"/>
            <a:chExt cx="6339840" cy="199948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2.4M+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527280" y="7315200"/>
            <a:ext cx="4754880" cy="548640"/>
            <a:chOff x="0" y="0"/>
            <a:chExt cx="6339840" cy="73152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MONTHLY IMPRESSIONS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527280" y="7827264"/>
            <a:ext cx="4754880" cy="1188720"/>
            <a:chOff x="0" y="0"/>
            <a:chExt cx="6339840" cy="158496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 premium placement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WHY MOTORWAY ADVERTISING WINS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 / 71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651760"/>
            <a:ext cx="8229600" cy="5852160"/>
            <a:chOff x="0" y="0"/>
            <a:chExt cx="10972800" cy="780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802880"/>
            </a:xfrm>
            <a:custGeom>
              <a:avLst/>
              <a:gdLst/>
              <a:ahLst/>
              <a:cxnLst/>
              <a:rect l="l" t="t" r="r" b="b"/>
              <a:pathLst>
                <a:path w="10972800" h="7802880">
                  <a:moveTo>
                    <a:pt x="0" y="0"/>
                  </a:moveTo>
                  <a:lnTo>
                    <a:pt x="10972800" y="0"/>
                  </a:lnTo>
                  <a:lnTo>
                    <a:pt x="10972800" y="7802880"/>
                  </a:lnTo>
                  <a:lnTo>
                    <a:pt x="0" y="7802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238" r="-4123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926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01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3441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Lahore</a:t>
            </a:r>
          </a:p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Billboards.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8640" y="6652260"/>
            <a:ext cx="9144000" cy="1577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6"/>
              </a:lnSpc>
            </a:pPr>
            <a:r>
              <a:rPr lang="en-US" sz="18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LED streamers running across DHA Lahore's Phase 6 and Phase 8 corridors — premium roadside placements with continuous brand exposure.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300*30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801908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451" r="-3865" b="-54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984100" cy="820493"/>
          </a:xfrm>
          <a:custGeom>
            <a:avLst/>
            <a:gdLst/>
            <a:ahLst/>
            <a:cxnLst/>
            <a:rect l="l" t="t" r="r" b="b"/>
            <a:pathLst>
              <a:path w="984100" h="820493">
                <a:moveTo>
                  <a:pt x="0" y="0"/>
                </a:moveTo>
                <a:lnTo>
                  <a:pt x="984100" y="0"/>
                </a:lnTo>
                <a:lnTo>
                  <a:pt x="984100" y="820494"/>
                </a:lnTo>
                <a:lnTo>
                  <a:pt x="0" y="8204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318002" y="3536665"/>
            <a:ext cx="382423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5"/>
              </a:lnSpc>
            </a:pPr>
            <a:r>
              <a:rPr lang="en-US" sz="28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Dolmen Mall Panel DHA Phase 6 Lahore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45335" y="828387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65894" y="8819126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1,186,129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300*40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802717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5"/>
              </a:lnSpc>
            </a:pPr>
            <a:r>
              <a:rPr lang="en-US" sz="28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Infront of Spice bazaar DHA Phase 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1,803,737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691" r="-96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7,500,000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108*50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800126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22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Magnum In Hotel Wall Panel DHA Khayaban-e-Iqbal (TGT Packages Mall)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1,784,909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820" r="-9820" b="-331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100*40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792093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22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Faisal Ghumman Chowk DHA Khayaban-E-Iqbal Phase 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1,784,909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0109" r="-10109" b="-60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2,500,000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100*40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802104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22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Magnum In Hotel Wall Panel DHA Khayaban-e-Iqbal Entrance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1568" y="52121"/>
            <a:ext cx="14165975" cy="9540697"/>
            <a:chOff x="0" y="0"/>
            <a:chExt cx="18887966" cy="127209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87966" cy="12720930"/>
            </a:xfrm>
            <a:custGeom>
              <a:avLst/>
              <a:gdLst/>
              <a:ahLst/>
              <a:cxnLst/>
              <a:rect l="l" t="t" r="r" b="b"/>
              <a:pathLst>
                <a:path w="18887966" h="12720930">
                  <a:moveTo>
                    <a:pt x="0" y="0"/>
                  </a:moveTo>
                  <a:lnTo>
                    <a:pt x="18887966" y="0"/>
                  </a:lnTo>
                  <a:lnTo>
                    <a:pt x="18887966" y="12720930"/>
                  </a:lnTo>
                  <a:lnTo>
                    <a:pt x="0" y="12720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851" r="-985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1,803,737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30*50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802716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2271" b="1" spc="25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Opposite</a:t>
            </a:r>
          </a:p>
          <a:p>
            <a:pPr algn="l">
              <a:lnSpc>
                <a:spcPts val="2725"/>
              </a:lnSpc>
            </a:pPr>
            <a:r>
              <a:rPr lang="en-US" sz="2271" b="1" spc="327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Dolmen Mall phase 6 LAHORE</a:t>
            </a:r>
          </a:p>
          <a:p>
            <a:pPr algn="l">
              <a:lnSpc>
                <a:spcPts val="2725"/>
              </a:lnSpc>
            </a:pPr>
            <a:endParaRPr lang="en-US" sz="2271" b="1" spc="327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32356" y="8673734"/>
            <a:ext cx="219741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941,046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3885" cy="12742953"/>
            </a:xfrm>
            <a:custGeom>
              <a:avLst/>
              <a:gdLst/>
              <a:ahLst/>
              <a:cxnLst/>
              <a:rect l="l" t="t" r="r" b="b"/>
              <a:pathLst>
                <a:path w="18903885" h="12742953">
                  <a:moveTo>
                    <a:pt x="0" y="0"/>
                  </a:moveTo>
                  <a:lnTo>
                    <a:pt x="18903885" y="0"/>
                  </a:lnTo>
                  <a:lnTo>
                    <a:pt x="18903885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5628" b="-563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Freeform 41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TextBox 42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1,200,000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90x30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801806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22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M Block Phase 5 Ring Road TGT DHA Phase 6 / AirPort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1,109,871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3885" cy="12742953"/>
            </a:xfrm>
            <a:custGeom>
              <a:avLst/>
              <a:gdLst/>
              <a:ahLst/>
              <a:cxnLst/>
              <a:rect l="l" t="t" r="r" b="b"/>
              <a:pathLst>
                <a:path w="18903885" h="12742953">
                  <a:moveTo>
                    <a:pt x="0" y="0"/>
                  </a:moveTo>
                  <a:lnTo>
                    <a:pt x="18903885" y="0"/>
                  </a:lnTo>
                  <a:lnTo>
                    <a:pt x="18903885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14" r="-57669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6096" r="-34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Freeform 43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TextBox 44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1,200,000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90x30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801807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5"/>
              </a:lnSpc>
            </a:pPr>
            <a:r>
              <a:rPr lang="en-US" sz="1971" b="1" spc="279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M Block Phase 5 Ring Road TGT Lake City</a:t>
            </a:r>
          </a:p>
          <a:p>
            <a:pPr algn="l">
              <a:lnSpc>
                <a:spcPts val="2365"/>
              </a:lnSpc>
            </a:pPr>
            <a:r>
              <a:rPr lang="en-US" sz="1971" b="1" spc="218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/ Sui Gas Society</a:t>
            </a:r>
          </a:p>
          <a:p>
            <a:pPr algn="l">
              <a:lnSpc>
                <a:spcPts val="2365"/>
              </a:lnSpc>
            </a:pPr>
            <a:endParaRPr lang="en-US" sz="1971" b="1" spc="218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32356" y="8673734"/>
            <a:ext cx="219741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987,495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3885" cy="12742953"/>
            </a:xfrm>
            <a:custGeom>
              <a:avLst/>
              <a:gdLst/>
              <a:ahLst/>
              <a:cxnLst/>
              <a:rect l="l" t="t" r="r" b="b"/>
              <a:pathLst>
                <a:path w="18903885" h="12742953">
                  <a:moveTo>
                    <a:pt x="0" y="0"/>
                  </a:moveTo>
                  <a:lnTo>
                    <a:pt x="18903885" y="0"/>
                  </a:lnTo>
                  <a:lnTo>
                    <a:pt x="18903885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14" r="-57669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903905" cy="12742976"/>
            </a:xfrm>
            <a:custGeom>
              <a:avLst/>
              <a:gdLst/>
              <a:ahLst/>
              <a:cxnLst/>
              <a:rect l="l" t="t" r="r" b="b"/>
              <a:pathLst>
                <a:path w="18903905" h="12742976">
                  <a:moveTo>
                    <a:pt x="0" y="0"/>
                  </a:moveTo>
                  <a:lnTo>
                    <a:pt x="18903905" y="0"/>
                  </a:lnTo>
                  <a:lnTo>
                    <a:pt x="18903905" y="12742976"/>
                  </a:lnTo>
                  <a:lnTo>
                    <a:pt x="0" y="12742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904" r="-990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" name="Freeform 45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TextBox 46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2,500,000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100x30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801944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22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Main Boulevard Phase 6 (Opp.</a:t>
            </a:r>
          </a:p>
          <a:p>
            <a:pPr algn="l">
              <a:lnSpc>
                <a:spcPts val="2725"/>
              </a:lnSpc>
            </a:pPr>
            <a:r>
              <a:rPr lang="en-US" sz="22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Commercial Area)</a:t>
            </a:r>
          </a:p>
          <a:p>
            <a:pPr algn="l">
              <a:lnSpc>
                <a:spcPts val="2725"/>
              </a:lnSpc>
            </a:pPr>
            <a:endParaRPr lang="en-US" sz="2271" b="1" spc="322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1,109,871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3885" cy="12742953"/>
            </a:xfrm>
            <a:custGeom>
              <a:avLst/>
              <a:gdLst/>
              <a:ahLst/>
              <a:cxnLst/>
              <a:rect l="l" t="t" r="r" b="b"/>
              <a:pathLst>
                <a:path w="18903885" h="12742953">
                  <a:moveTo>
                    <a:pt x="0" y="0"/>
                  </a:moveTo>
                  <a:lnTo>
                    <a:pt x="18903885" y="0"/>
                  </a:lnTo>
                  <a:lnTo>
                    <a:pt x="18903885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14" r="-57669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903905" cy="12742976"/>
            </a:xfrm>
            <a:custGeom>
              <a:avLst/>
              <a:gdLst/>
              <a:ahLst/>
              <a:cxnLst/>
              <a:rect l="l" t="t" r="r" b="b"/>
              <a:pathLst>
                <a:path w="18903905" h="12742976">
                  <a:moveTo>
                    <a:pt x="0" y="0"/>
                  </a:moveTo>
                  <a:lnTo>
                    <a:pt x="18903905" y="0"/>
                  </a:lnTo>
                  <a:lnTo>
                    <a:pt x="18903905" y="12742976"/>
                  </a:lnTo>
                  <a:lnTo>
                    <a:pt x="0" y="12742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97" r="-57587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121568" y="52121"/>
            <a:ext cx="14166432" cy="9531172"/>
            <a:chOff x="0" y="0"/>
            <a:chExt cx="18888576" cy="1270823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888576" cy="12708230"/>
            </a:xfrm>
            <a:custGeom>
              <a:avLst/>
              <a:gdLst/>
              <a:ahLst/>
              <a:cxnLst/>
              <a:rect l="l" t="t" r="r" b="b"/>
              <a:pathLst>
                <a:path w="18888576" h="12708230">
                  <a:moveTo>
                    <a:pt x="0" y="0"/>
                  </a:moveTo>
                  <a:lnTo>
                    <a:pt x="18888576" y="0"/>
                  </a:lnTo>
                  <a:lnTo>
                    <a:pt x="1888857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789" r="-978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" name="Freeform 47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24705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24x9.50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801715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36665"/>
            <a:ext cx="382423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22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Phase 6 Underpass Traffic Coming from Broadway Chowk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1,012,015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3885" cy="12742953"/>
            </a:xfrm>
            <a:custGeom>
              <a:avLst/>
              <a:gdLst/>
              <a:ahLst/>
              <a:cxnLst/>
              <a:rect l="l" t="t" r="r" b="b"/>
              <a:pathLst>
                <a:path w="18903885" h="12742953">
                  <a:moveTo>
                    <a:pt x="0" y="0"/>
                  </a:moveTo>
                  <a:lnTo>
                    <a:pt x="18903885" y="0"/>
                  </a:lnTo>
                  <a:lnTo>
                    <a:pt x="18903885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14" r="-57669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903905" cy="12742976"/>
            </a:xfrm>
            <a:custGeom>
              <a:avLst/>
              <a:gdLst/>
              <a:ahLst/>
              <a:cxnLst/>
              <a:rect l="l" t="t" r="r" b="b"/>
              <a:pathLst>
                <a:path w="18903905" h="12742976">
                  <a:moveTo>
                    <a:pt x="0" y="0"/>
                  </a:moveTo>
                  <a:lnTo>
                    <a:pt x="18903905" y="0"/>
                  </a:lnTo>
                  <a:lnTo>
                    <a:pt x="18903905" y="12742976"/>
                  </a:lnTo>
                  <a:lnTo>
                    <a:pt x="0" y="12742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97" r="-57587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121568" y="52121"/>
            <a:ext cx="14166432" cy="9531172"/>
            <a:chOff x="0" y="0"/>
            <a:chExt cx="18888576" cy="1270823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888576" cy="12708230"/>
            </a:xfrm>
            <a:custGeom>
              <a:avLst/>
              <a:gdLst/>
              <a:ahLst/>
              <a:cxnLst/>
              <a:rect l="l" t="t" r="r" b="b"/>
              <a:pathLst>
                <a:path w="18888576" h="12708230">
                  <a:moveTo>
                    <a:pt x="0" y="0"/>
                  </a:moveTo>
                  <a:lnTo>
                    <a:pt x="18888576" y="0"/>
                  </a:lnTo>
                  <a:lnTo>
                    <a:pt x="1888857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1" r="-57715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791" r="-9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Freeform 49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TextBox 50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807970"/>
            <a:ext cx="8229600" cy="5539740"/>
            <a:chOff x="0" y="0"/>
            <a:chExt cx="10972800" cy="7386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386320"/>
            </a:xfrm>
            <a:custGeom>
              <a:avLst/>
              <a:gdLst/>
              <a:ahLst/>
              <a:cxnLst/>
              <a:rect l="l" t="t" r="r" b="b"/>
              <a:pathLst>
                <a:path w="10972800" h="7386320">
                  <a:moveTo>
                    <a:pt x="0" y="0"/>
                  </a:moveTo>
                  <a:lnTo>
                    <a:pt x="10972800" y="0"/>
                  </a:lnTo>
                  <a:lnTo>
                    <a:pt x="10972800" y="7386320"/>
                  </a:lnTo>
                  <a:lnTo>
                    <a:pt x="0" y="7386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367" r="-363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510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02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3441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Backlit</a:t>
            </a:r>
          </a:p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Billboards.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438553"/>
            <a:ext cx="3479965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7"/>
              </a:lnSpc>
            </a:pPr>
            <a:r>
              <a:rPr lang="en-US" sz="39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60x20 Backlit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802077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46190"/>
            <a:ext cx="382423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2071" b="1" spc="229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Main Boulevard Phase 6</a:t>
            </a:r>
          </a:p>
          <a:p>
            <a:pPr algn="l">
              <a:lnSpc>
                <a:spcPts val="2485"/>
              </a:lnSpc>
            </a:pPr>
            <a:r>
              <a:rPr lang="en-US" sz="2071" b="1" spc="273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(Opp. Commercial Area)</a:t>
            </a:r>
          </a:p>
          <a:p>
            <a:pPr algn="l">
              <a:lnSpc>
                <a:spcPts val="2725"/>
              </a:lnSpc>
            </a:pPr>
            <a:endParaRPr lang="en-US" sz="2071" b="1" spc="273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32356" y="8673734"/>
            <a:ext cx="219741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937,685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3885" cy="12742953"/>
            </a:xfrm>
            <a:custGeom>
              <a:avLst/>
              <a:gdLst/>
              <a:ahLst/>
              <a:cxnLst/>
              <a:rect l="l" t="t" r="r" b="b"/>
              <a:pathLst>
                <a:path w="18903885" h="12742953">
                  <a:moveTo>
                    <a:pt x="0" y="0"/>
                  </a:moveTo>
                  <a:lnTo>
                    <a:pt x="18903885" y="0"/>
                  </a:lnTo>
                  <a:lnTo>
                    <a:pt x="18903885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14" r="-57669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903905" cy="12742976"/>
            </a:xfrm>
            <a:custGeom>
              <a:avLst/>
              <a:gdLst/>
              <a:ahLst/>
              <a:cxnLst/>
              <a:rect l="l" t="t" r="r" b="b"/>
              <a:pathLst>
                <a:path w="18903905" h="12742976">
                  <a:moveTo>
                    <a:pt x="0" y="0"/>
                  </a:moveTo>
                  <a:lnTo>
                    <a:pt x="18903905" y="0"/>
                  </a:lnTo>
                  <a:lnTo>
                    <a:pt x="18903905" y="12742976"/>
                  </a:lnTo>
                  <a:lnTo>
                    <a:pt x="0" y="12742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97" r="-57587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121568" y="52121"/>
            <a:ext cx="14166432" cy="9531172"/>
            <a:chOff x="0" y="0"/>
            <a:chExt cx="18888576" cy="1270823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888576" cy="12708230"/>
            </a:xfrm>
            <a:custGeom>
              <a:avLst/>
              <a:gdLst/>
              <a:ahLst/>
              <a:cxnLst/>
              <a:rect l="l" t="t" r="r" b="b"/>
              <a:pathLst>
                <a:path w="18888576" h="12708230">
                  <a:moveTo>
                    <a:pt x="0" y="0"/>
                  </a:moveTo>
                  <a:lnTo>
                    <a:pt x="18888576" y="0"/>
                  </a:lnTo>
                  <a:lnTo>
                    <a:pt x="1888857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1" r="-57715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105808" y="12792"/>
            <a:ext cx="14193688" cy="9560976"/>
            <a:chOff x="0" y="0"/>
            <a:chExt cx="18924918" cy="12747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24918" cy="12747968"/>
            </a:xfrm>
            <a:custGeom>
              <a:avLst/>
              <a:gdLst/>
              <a:ahLst/>
              <a:cxnLst/>
              <a:rect l="l" t="t" r="r" b="b"/>
              <a:pathLst>
                <a:path w="18924918" h="12747968">
                  <a:moveTo>
                    <a:pt x="0" y="0"/>
                  </a:moveTo>
                  <a:lnTo>
                    <a:pt x="18924918" y="0"/>
                  </a:lnTo>
                  <a:lnTo>
                    <a:pt x="18924918" y="12747968"/>
                  </a:lnTo>
                  <a:lnTo>
                    <a:pt x="0" y="12747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97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" name="Freeform 51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TextBox 52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182019"/>
            <a:ext cx="3767011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0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032" y="6438553"/>
            <a:ext cx="3479965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7"/>
              </a:lnSpc>
            </a:pPr>
            <a:r>
              <a:rPr lang="en-US" sz="39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20x40 Backlit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177" y="7563200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801651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18002" y="3546190"/>
            <a:ext cx="382423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2071" b="1" spc="229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Phase 6 Broadway Chowk Towards</a:t>
            </a:r>
          </a:p>
          <a:p>
            <a:pPr algn="l">
              <a:lnSpc>
                <a:spcPts val="2485"/>
              </a:lnSpc>
            </a:pPr>
            <a:r>
              <a:rPr lang="en-US" sz="2071" b="1" spc="229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Raya 1st Signal</a:t>
            </a:r>
          </a:p>
          <a:p>
            <a:pPr algn="l">
              <a:lnSpc>
                <a:spcPts val="2725"/>
              </a:lnSpc>
            </a:pPr>
            <a:endParaRPr lang="en-US" sz="2071" b="1" spc="229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32356" y="8673734"/>
            <a:ext cx="219741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892,119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24672" y="7579025"/>
            <a:ext cx="644413" cy="644413"/>
            <a:chOff x="0" y="0"/>
            <a:chExt cx="859218" cy="8592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3885" cy="12742953"/>
            </a:xfrm>
            <a:custGeom>
              <a:avLst/>
              <a:gdLst/>
              <a:ahLst/>
              <a:cxnLst/>
              <a:rect l="l" t="t" r="r" b="b"/>
              <a:pathLst>
                <a:path w="18903885" h="12742953">
                  <a:moveTo>
                    <a:pt x="0" y="0"/>
                  </a:moveTo>
                  <a:lnTo>
                    <a:pt x="18903885" y="0"/>
                  </a:lnTo>
                  <a:lnTo>
                    <a:pt x="18903885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14" r="-57669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903905" cy="12742976"/>
            </a:xfrm>
            <a:custGeom>
              <a:avLst/>
              <a:gdLst/>
              <a:ahLst/>
              <a:cxnLst/>
              <a:rect l="l" t="t" r="r" b="b"/>
              <a:pathLst>
                <a:path w="18903905" h="12742976">
                  <a:moveTo>
                    <a:pt x="0" y="0"/>
                  </a:moveTo>
                  <a:lnTo>
                    <a:pt x="18903905" y="0"/>
                  </a:lnTo>
                  <a:lnTo>
                    <a:pt x="18903905" y="12742976"/>
                  </a:lnTo>
                  <a:lnTo>
                    <a:pt x="0" y="12742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97" r="-57587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121568" y="52121"/>
            <a:ext cx="14166432" cy="9531172"/>
            <a:chOff x="0" y="0"/>
            <a:chExt cx="18888576" cy="1270823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888576" cy="12708230"/>
            </a:xfrm>
            <a:custGeom>
              <a:avLst/>
              <a:gdLst/>
              <a:ahLst/>
              <a:cxnLst/>
              <a:rect l="l" t="t" r="r" b="b"/>
              <a:pathLst>
                <a:path w="18888576" h="12708230">
                  <a:moveTo>
                    <a:pt x="0" y="0"/>
                  </a:moveTo>
                  <a:lnTo>
                    <a:pt x="18888576" y="0"/>
                  </a:lnTo>
                  <a:lnTo>
                    <a:pt x="1888857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1" r="-57715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105808" y="12792"/>
            <a:ext cx="14193688" cy="9560976"/>
            <a:chOff x="0" y="0"/>
            <a:chExt cx="18924918" cy="12747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24918" cy="12747968"/>
            </a:xfrm>
            <a:custGeom>
              <a:avLst/>
              <a:gdLst/>
              <a:ahLst/>
              <a:cxnLst/>
              <a:rect l="l" t="t" r="r" b="b"/>
              <a:pathLst>
                <a:path w="18924918" h="12747968">
                  <a:moveTo>
                    <a:pt x="0" y="0"/>
                  </a:moveTo>
                  <a:lnTo>
                    <a:pt x="18924918" y="0"/>
                  </a:lnTo>
                  <a:lnTo>
                    <a:pt x="18924918" y="12747968"/>
                  </a:lnTo>
                  <a:lnTo>
                    <a:pt x="0" y="12747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66" r="-57412" b="-75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4106761" y="52121"/>
            <a:ext cx="14192736" cy="9508855"/>
            <a:chOff x="0" y="0"/>
            <a:chExt cx="18923648" cy="126784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23648" cy="12678473"/>
            </a:xfrm>
            <a:custGeom>
              <a:avLst/>
              <a:gdLst/>
              <a:ahLst/>
              <a:cxnLst/>
              <a:rect l="l" t="t" r="r" b="b"/>
              <a:pathLst>
                <a:path w="18923648" h="12678473">
                  <a:moveTo>
                    <a:pt x="0" y="0"/>
                  </a:moveTo>
                  <a:lnTo>
                    <a:pt x="18923648" y="0"/>
                  </a:lnTo>
                  <a:lnTo>
                    <a:pt x="18923648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545" r="-95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Freeform 53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TextBox 54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807970"/>
            <a:ext cx="8229600" cy="5539740"/>
            <a:chOff x="0" y="0"/>
            <a:chExt cx="10972800" cy="7386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386320"/>
            </a:xfrm>
            <a:custGeom>
              <a:avLst/>
              <a:gdLst/>
              <a:ahLst/>
              <a:cxnLst/>
              <a:rect l="l" t="t" r="r" b="b"/>
              <a:pathLst>
                <a:path w="10972800" h="7386320">
                  <a:moveTo>
                    <a:pt x="0" y="0"/>
                  </a:moveTo>
                  <a:lnTo>
                    <a:pt x="10972800" y="0"/>
                  </a:lnTo>
                  <a:lnTo>
                    <a:pt x="10972800" y="7386320"/>
                  </a:lnTo>
                  <a:lnTo>
                    <a:pt x="0" y="7386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367" r="-363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510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02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3441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Backlit</a:t>
            </a:r>
          </a:p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Pylons.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220119"/>
            <a:ext cx="3767011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3"/>
              </a:lnSpc>
            </a:pPr>
            <a:r>
              <a:rPr lang="en-US" sz="34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RS 40,000/- Each</a:t>
            </a:r>
          </a:p>
          <a:p>
            <a:pPr algn="l">
              <a:lnSpc>
                <a:spcPts val="4123"/>
              </a:lnSpc>
            </a:pPr>
            <a:endParaRPr lang="en-US" sz="3436" b="1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11032" y="6285157"/>
            <a:ext cx="347996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67"/>
              </a:lnSpc>
            </a:pPr>
            <a:r>
              <a:rPr lang="en-US" sz="47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7x4 Backlit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318002" y="3536665"/>
            <a:ext cx="3824230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5"/>
              </a:lnSpc>
            </a:pPr>
            <a:r>
              <a:rPr lang="en-US" sz="30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Khyban e Iqbal Road Phase 3 XX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131093" y="26060"/>
            <a:ext cx="14156450" cy="9516966"/>
            <a:chOff x="0" y="0"/>
            <a:chExt cx="18875266" cy="126892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75266" cy="12689287"/>
            </a:xfrm>
            <a:custGeom>
              <a:avLst/>
              <a:gdLst/>
              <a:ahLst/>
              <a:cxnLst/>
              <a:rect l="l" t="t" r="r" b="b"/>
              <a:pathLst>
                <a:path w="18875266" h="12689287">
                  <a:moveTo>
                    <a:pt x="0" y="0"/>
                  </a:moveTo>
                  <a:lnTo>
                    <a:pt x="18875266" y="0"/>
                  </a:lnTo>
                  <a:lnTo>
                    <a:pt x="18875266" y="12689287"/>
                  </a:lnTo>
                  <a:lnTo>
                    <a:pt x="0" y="12689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1" r="-57826" b="-80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21568" y="26060"/>
            <a:ext cx="14166432" cy="9547708"/>
            <a:chOff x="0" y="0"/>
            <a:chExt cx="20374059" cy="137314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374059" cy="13731494"/>
            </a:xfrm>
            <a:custGeom>
              <a:avLst/>
              <a:gdLst/>
              <a:ahLst/>
              <a:cxnLst/>
              <a:rect l="l" t="t" r="r" b="b"/>
              <a:pathLst>
                <a:path w="20374059" h="13731494">
                  <a:moveTo>
                    <a:pt x="0" y="0"/>
                  </a:moveTo>
                  <a:lnTo>
                    <a:pt x="20374059" y="0"/>
                  </a:lnTo>
                  <a:lnTo>
                    <a:pt x="20374059" y="13731494"/>
                  </a:lnTo>
                  <a:lnTo>
                    <a:pt x="0" y="13731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51" r="-462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21568" y="26060"/>
            <a:ext cx="14166432" cy="9557233"/>
            <a:chOff x="0" y="0"/>
            <a:chExt cx="18888576" cy="1274297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88576" cy="12742918"/>
            </a:xfrm>
            <a:custGeom>
              <a:avLst/>
              <a:gdLst/>
              <a:ahLst/>
              <a:cxnLst/>
              <a:rect l="l" t="t" r="r" b="b"/>
              <a:pathLst>
                <a:path w="18888576" h="12742918">
                  <a:moveTo>
                    <a:pt x="0" y="0"/>
                  </a:moveTo>
                  <a:lnTo>
                    <a:pt x="18888576" y="0"/>
                  </a:lnTo>
                  <a:lnTo>
                    <a:pt x="18888576" y="12742918"/>
                  </a:lnTo>
                  <a:lnTo>
                    <a:pt x="0" y="12742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02" r="-57496" b="-73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1,531,765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3885" cy="12742953"/>
            </a:xfrm>
            <a:custGeom>
              <a:avLst/>
              <a:gdLst/>
              <a:ahLst/>
              <a:cxnLst/>
              <a:rect l="l" t="t" r="r" b="b"/>
              <a:pathLst>
                <a:path w="18903885" h="12742953">
                  <a:moveTo>
                    <a:pt x="0" y="0"/>
                  </a:moveTo>
                  <a:lnTo>
                    <a:pt x="18903885" y="0"/>
                  </a:lnTo>
                  <a:lnTo>
                    <a:pt x="18903885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14" r="-57669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8903905" cy="12742976"/>
            </a:xfrm>
            <a:custGeom>
              <a:avLst/>
              <a:gdLst/>
              <a:ahLst/>
              <a:cxnLst/>
              <a:rect l="l" t="t" r="r" b="b"/>
              <a:pathLst>
                <a:path w="18903905" h="12742976">
                  <a:moveTo>
                    <a:pt x="0" y="0"/>
                  </a:moveTo>
                  <a:lnTo>
                    <a:pt x="18903905" y="0"/>
                  </a:lnTo>
                  <a:lnTo>
                    <a:pt x="18903905" y="12742976"/>
                  </a:lnTo>
                  <a:lnTo>
                    <a:pt x="0" y="12742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97" r="-57587" b="-7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21568" y="52121"/>
            <a:ext cx="14166432" cy="9531172"/>
            <a:chOff x="0" y="0"/>
            <a:chExt cx="18888576" cy="1270823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888576" cy="12708230"/>
            </a:xfrm>
            <a:custGeom>
              <a:avLst/>
              <a:gdLst/>
              <a:ahLst/>
              <a:cxnLst/>
              <a:rect l="l" t="t" r="r" b="b"/>
              <a:pathLst>
                <a:path w="18888576" h="12708230">
                  <a:moveTo>
                    <a:pt x="0" y="0"/>
                  </a:moveTo>
                  <a:lnTo>
                    <a:pt x="18888576" y="0"/>
                  </a:lnTo>
                  <a:lnTo>
                    <a:pt x="1888857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1" r="-57715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121568" y="52121"/>
            <a:ext cx="14165975" cy="9531172"/>
            <a:chOff x="0" y="0"/>
            <a:chExt cx="18887966" cy="127082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887966" cy="12708230"/>
            </a:xfrm>
            <a:custGeom>
              <a:avLst/>
              <a:gdLst/>
              <a:ahLst/>
              <a:cxnLst/>
              <a:rect l="l" t="t" r="r" b="b"/>
              <a:pathLst>
                <a:path w="18887966" h="12708230">
                  <a:moveTo>
                    <a:pt x="0" y="0"/>
                  </a:moveTo>
                  <a:lnTo>
                    <a:pt x="18887966" y="0"/>
                  </a:lnTo>
                  <a:lnTo>
                    <a:pt x="18887966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2" r="-57720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121568" y="26060"/>
            <a:ext cx="14177929" cy="9557233"/>
            <a:chOff x="0" y="0"/>
            <a:chExt cx="18903905" cy="1274297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903930" cy="12742953"/>
            </a:xfrm>
            <a:custGeom>
              <a:avLst/>
              <a:gdLst/>
              <a:ahLst/>
              <a:cxnLst/>
              <a:rect l="l" t="t" r="r" b="b"/>
              <a:pathLst>
                <a:path w="18903930" h="12742953">
                  <a:moveTo>
                    <a:pt x="0" y="0"/>
                  </a:moveTo>
                  <a:lnTo>
                    <a:pt x="18903930" y="0"/>
                  </a:lnTo>
                  <a:lnTo>
                    <a:pt x="18903930" y="12742953"/>
                  </a:lnTo>
                  <a:lnTo>
                    <a:pt x="0" y="1274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998" r="-410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167641" y="7028107"/>
            <a:ext cx="274923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3499" b="1" spc="41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Quantity 30</a:t>
            </a:r>
          </a:p>
        </p:txBody>
      </p:sp>
      <p:sp>
        <p:nvSpPr>
          <p:cNvPr id="46" name="Freeform 46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24672" y="4716003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4529" y="6193432"/>
            <a:ext cx="3355647" cy="1252244"/>
            <a:chOff x="0" y="0"/>
            <a:chExt cx="4474196" cy="1669658"/>
          </a:xfrm>
        </p:grpSpPr>
        <p:sp>
          <p:nvSpPr>
            <p:cNvPr id="14" name="Freeform 1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23986" y="5220119"/>
            <a:ext cx="3767011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3"/>
              </a:lnSpc>
            </a:pPr>
            <a:r>
              <a:rPr lang="en-US" sz="34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RS 40,000/- Each</a:t>
            </a:r>
          </a:p>
          <a:p>
            <a:pPr algn="l">
              <a:lnSpc>
                <a:spcPts val="4123"/>
              </a:lnSpc>
            </a:pPr>
            <a:endParaRPr lang="en-US" sz="3436" b="1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11032" y="6285157"/>
            <a:ext cx="347996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67"/>
              </a:lnSpc>
            </a:pPr>
            <a:r>
              <a:rPr lang="en-US" sz="47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7x4 Backlit</a:t>
            </a:r>
          </a:p>
        </p:txBody>
      </p:sp>
      <p:sp>
        <p:nvSpPr>
          <p:cNvPr id="18" name="Freeform 18"/>
          <p:cNvSpPr/>
          <p:nvPr/>
        </p:nvSpPr>
        <p:spPr>
          <a:xfrm>
            <a:off x="144803" y="8391203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318002" y="3536665"/>
            <a:ext cx="3824230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5"/>
              </a:lnSpc>
            </a:pPr>
            <a:r>
              <a:rPr lang="en-US" sz="30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Khyban e Iqbal Road Phase 3 XX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175" y="4722387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5335" y="8180474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65894" y="8673734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1,512,796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67641" y="7028107"/>
            <a:ext cx="274923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3499" b="1" spc="41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Quantity 10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134250" y="11259"/>
            <a:ext cx="14153293" cy="9562509"/>
            <a:chOff x="0" y="0"/>
            <a:chExt cx="18871057" cy="1275001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71057" cy="12750012"/>
            </a:xfrm>
            <a:custGeom>
              <a:avLst/>
              <a:gdLst/>
              <a:ahLst/>
              <a:cxnLst/>
              <a:rect l="l" t="t" r="r" b="b"/>
              <a:pathLst>
                <a:path w="18871057" h="12750012">
                  <a:moveTo>
                    <a:pt x="0" y="0"/>
                  </a:moveTo>
                  <a:lnTo>
                    <a:pt x="18871057" y="0"/>
                  </a:lnTo>
                  <a:lnTo>
                    <a:pt x="18871057" y="12750012"/>
                  </a:lnTo>
                  <a:lnTo>
                    <a:pt x="0" y="127500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758" b="-475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Freeform 26"/>
          <p:cNvSpPr/>
          <p:nvPr/>
        </p:nvSpPr>
        <p:spPr>
          <a:xfrm>
            <a:off x="4873619" y="9711309"/>
            <a:ext cx="456406" cy="438150"/>
          </a:xfrm>
          <a:custGeom>
            <a:avLst/>
            <a:gdLst/>
            <a:ahLst/>
            <a:cxnLst/>
            <a:rect l="l" t="t" r="r" b="b"/>
            <a:pathLst>
              <a:path w="456406" h="438150">
                <a:moveTo>
                  <a:pt x="0" y="0"/>
                </a:moveTo>
                <a:lnTo>
                  <a:pt x="456406" y="0"/>
                </a:lnTo>
                <a:lnTo>
                  <a:pt x="456406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5448312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BILLBOARDS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4864"/>
            <a:chOff x="0" y="0"/>
            <a:chExt cx="24384000" cy="731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73152"/>
            </a:xfrm>
            <a:custGeom>
              <a:avLst/>
              <a:gdLst/>
              <a:ahLst/>
              <a:cxnLst/>
              <a:rect l="l" t="t" r="r" b="b"/>
              <a:pathLst>
                <a:path w="24384000" h="73152">
                  <a:moveTo>
                    <a:pt x="0" y="0"/>
                  </a:moveTo>
                  <a:lnTo>
                    <a:pt x="24384000" y="0"/>
                  </a:lnTo>
                  <a:lnTo>
                    <a:pt x="24384000" y="73152"/>
                  </a:lnTo>
                  <a:lnTo>
                    <a:pt x="0" y="73152"/>
                  </a:lnTo>
                  <a:close/>
                </a:path>
              </a:pathLst>
            </a:custGeom>
            <a:solidFill>
              <a:srgbClr val="0E12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10232136"/>
            <a:ext cx="18288000" cy="54864"/>
            <a:chOff x="0" y="0"/>
            <a:chExt cx="24384000" cy="731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3152"/>
            </a:xfrm>
            <a:custGeom>
              <a:avLst/>
              <a:gdLst/>
              <a:ahLst/>
              <a:cxnLst/>
              <a:rect l="l" t="t" r="r" b="b"/>
              <a:pathLst>
                <a:path w="24384000" h="73152">
                  <a:moveTo>
                    <a:pt x="0" y="0"/>
                  </a:moveTo>
                  <a:lnTo>
                    <a:pt x="24384000" y="0"/>
                  </a:lnTo>
                  <a:lnTo>
                    <a:pt x="24384000" y="73152"/>
                  </a:lnTo>
                  <a:lnTo>
                    <a:pt x="0" y="73152"/>
                  </a:lnTo>
                  <a:close/>
                </a:path>
              </a:pathLst>
            </a:custGeom>
            <a:solidFill>
              <a:srgbClr val="0E12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8640" y="640080"/>
            <a:ext cx="164592" cy="164592"/>
            <a:chOff x="0" y="0"/>
            <a:chExt cx="219456" cy="2194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456" cy="219456"/>
            </a:xfrm>
            <a:custGeom>
              <a:avLst/>
              <a:gdLst/>
              <a:ahLst/>
              <a:cxnLst/>
              <a:rect l="l" t="t" r="r" b="b"/>
              <a:pathLst>
                <a:path w="219456" h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77240" y="538353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14182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 ·   DIGITAL NETWORK PORTFOLIO  · 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52960" y="538353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GET IN TOUCH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48640" y="1280160"/>
            <a:ext cx="17190720" cy="7315"/>
            <a:chOff x="0" y="0"/>
            <a:chExt cx="22920960" cy="97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920961" cy="9779"/>
            </a:xfrm>
            <a:custGeom>
              <a:avLst/>
              <a:gdLst/>
              <a:ahLst/>
              <a:cxnLst/>
              <a:rect l="l" t="t" r="r" b="b"/>
              <a:pathLst>
                <a:path w="22920961" h="9779">
                  <a:moveTo>
                    <a:pt x="0" y="0"/>
                  </a:moveTo>
                  <a:lnTo>
                    <a:pt x="22920961" y="0"/>
                  </a:lnTo>
                  <a:lnTo>
                    <a:pt x="22920961" y="9779"/>
                  </a:lnTo>
                  <a:lnTo>
                    <a:pt x="0" y="9779"/>
                  </a:lnTo>
                  <a:close/>
                </a:path>
              </a:pathLst>
            </a:custGeom>
            <a:solidFill>
              <a:srgbClr val="CFC8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8640" y="3084195"/>
            <a:ext cx="10972800" cy="413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60"/>
              </a:lnSpc>
            </a:pPr>
            <a:r>
              <a:rPr lang="en-US" sz="140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Let's work</a:t>
            </a:r>
          </a:p>
          <a:p>
            <a:pPr algn="l">
              <a:lnSpc>
                <a:spcPts val="15960"/>
              </a:lnSpc>
            </a:pPr>
            <a:r>
              <a:rPr lang="en-US" sz="140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together.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48640" y="7406640"/>
            <a:ext cx="1645920" cy="36576"/>
            <a:chOff x="0" y="0"/>
            <a:chExt cx="2194560" cy="4876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94560" cy="48768"/>
            </a:xfrm>
            <a:custGeom>
              <a:avLst/>
              <a:gdLst/>
              <a:ahLst/>
              <a:cxnLst/>
              <a:rect l="l" t="t" r="r" b="b"/>
              <a:pathLst>
                <a:path w="2194560" h="48768">
                  <a:moveTo>
                    <a:pt x="0" y="0"/>
                  </a:moveTo>
                  <a:lnTo>
                    <a:pt x="2194560" y="0"/>
                  </a:lnTo>
                  <a:lnTo>
                    <a:pt x="2194560" y="48768"/>
                  </a:lnTo>
                  <a:lnTo>
                    <a:pt x="0" y="48768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8640" y="7772400"/>
            <a:ext cx="1005840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400" i="1">
                <a:solidFill>
                  <a:srgbClr val="B87333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Define the View.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8640" y="8500110"/>
            <a:ext cx="10058400" cy="69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1"/>
              </a:lnSpc>
            </a:pPr>
            <a:r>
              <a:rPr lang="en-US" sz="1399">
                <a:solidFill>
                  <a:srgbClr val="6B707C"/>
                </a:solidFill>
                <a:latin typeface="Calibri (MS)"/>
                <a:ea typeface="Calibri (MS)"/>
                <a:cs typeface="Calibri (MS)"/>
                <a:sym typeface="Calibri (MS)"/>
              </a:rPr>
              <a:t>Pakistan's premium outdoor media network —Billboards,  digital streamers,</a:t>
            </a:r>
          </a:p>
          <a:p>
            <a:pPr algn="l">
              <a:lnSpc>
                <a:spcPts val="2351"/>
              </a:lnSpc>
            </a:pPr>
            <a:r>
              <a:rPr lang="en-US" sz="1399">
                <a:solidFill>
                  <a:srgbClr val="6B707C"/>
                </a:solidFill>
                <a:latin typeface="Calibri (MS)"/>
                <a:ea typeface="Calibri (MS)"/>
                <a:cs typeface="Calibri (MS)"/>
                <a:sym typeface="Calibri (MS)"/>
              </a:rPr>
              <a:t>pylons and motorway billboards. Owned end-to-end.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521440" y="2194560"/>
            <a:ext cx="6217920" cy="7040880"/>
            <a:chOff x="0" y="0"/>
            <a:chExt cx="8290560" cy="93878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290560" cy="9387840"/>
            </a:xfrm>
            <a:custGeom>
              <a:avLst/>
              <a:gdLst/>
              <a:ahLst/>
              <a:cxnLst/>
              <a:rect l="l" t="t" r="r" b="b"/>
              <a:pathLst>
                <a:path w="8290560" h="9387840">
                  <a:moveTo>
                    <a:pt x="0" y="0"/>
                  </a:moveTo>
                  <a:lnTo>
                    <a:pt x="8290560" y="0"/>
                  </a:lnTo>
                  <a:lnTo>
                    <a:pt x="8290560" y="9387840"/>
                  </a:lnTo>
                  <a:lnTo>
                    <a:pt x="0" y="9387840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521440" y="2194560"/>
            <a:ext cx="64008" cy="7040880"/>
            <a:chOff x="0" y="0"/>
            <a:chExt cx="85344" cy="93878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5344" cy="9387840"/>
            </a:xfrm>
            <a:custGeom>
              <a:avLst/>
              <a:gdLst/>
              <a:ahLst/>
              <a:cxnLst/>
              <a:rect l="l" t="t" r="r" b="b"/>
              <a:pathLst>
                <a:path w="85344" h="9387840">
                  <a:moveTo>
                    <a:pt x="0" y="0"/>
                  </a:moveTo>
                  <a:lnTo>
                    <a:pt x="85344" y="0"/>
                  </a:lnTo>
                  <a:lnTo>
                    <a:pt x="85344" y="9387840"/>
                  </a:lnTo>
                  <a:lnTo>
                    <a:pt x="0" y="938784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115800" y="2668905"/>
            <a:ext cx="530352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CONTACT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15800" y="3099435"/>
            <a:ext cx="5303520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4F2EE"/>
                </a:solidFill>
                <a:latin typeface="Georgia Bold"/>
                <a:ea typeface="Georgia Bold"/>
                <a:cs typeface="Georgia Bold"/>
                <a:sym typeface="Georgia Bold"/>
              </a:rPr>
              <a:t>Get in touch.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2115800" y="4069080"/>
            <a:ext cx="5029200" cy="10973"/>
            <a:chOff x="0" y="0"/>
            <a:chExt cx="6705600" cy="1463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705600" cy="14605"/>
            </a:xfrm>
            <a:custGeom>
              <a:avLst/>
              <a:gdLst/>
              <a:ahLst/>
              <a:cxnLst/>
              <a:rect l="l" t="t" r="r" b="b"/>
              <a:pathLst>
                <a:path w="6705600" h="14605">
                  <a:moveTo>
                    <a:pt x="0" y="0"/>
                  </a:moveTo>
                  <a:lnTo>
                    <a:pt x="6705600" y="0"/>
                  </a:lnTo>
                  <a:lnTo>
                    <a:pt x="6705600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7A4F2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115800" y="440626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PHONE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115800" y="476059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+92 313 455 5444</a:t>
            </a:r>
          </a:p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+92 310 855 5521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115800" y="582358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WEB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15800" y="617791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115800" y="724090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OFFICE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115800" y="759523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46-A XX-Block, Khayaban-e-Iqbal,</a:t>
            </a:r>
          </a:p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DHA Lahore, Pakistan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1012</Words>
  <Application>Microsoft Office PowerPoint</Application>
  <PresentationFormat>Custom</PresentationFormat>
  <Paragraphs>315</Paragraphs>
  <Slides>23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Calibri (MS) Italics</vt:lpstr>
      <vt:lpstr>Calibri (MS) Bold</vt:lpstr>
      <vt:lpstr>Calibri (MS)</vt:lpstr>
      <vt:lpstr>Open Sans Medium</vt:lpstr>
      <vt:lpstr>Arial</vt:lpstr>
      <vt:lpstr>Georgia Bold</vt:lpstr>
      <vt:lpstr>Canva Sans</vt:lpstr>
      <vt:lpstr>Arial Bold</vt:lpstr>
      <vt:lpstr>Canva Sans Bold</vt:lpstr>
      <vt:lpstr>Calibri</vt:lpstr>
      <vt:lpstr>Georgia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Billboard Presentation redesigned.pptx</dc:title>
  <cp:lastModifiedBy>1</cp:lastModifiedBy>
  <cp:revision>2</cp:revision>
  <dcterms:created xsi:type="dcterms:W3CDTF">2006-08-16T00:00:00Z</dcterms:created>
  <dcterms:modified xsi:type="dcterms:W3CDTF">2026-06-15T11:24:38Z</dcterms:modified>
  <dc:identifier>DAHMPahmSqo</dc:identifier>
</cp:coreProperties>
</file>